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0_0.xml" ContentType="application/vnd.ms-powerpoint.comments+xml"/>
  <Override PartName="/ppt/notesSlides/notesSlide2.xml" ContentType="application/vnd.openxmlformats-officedocument.presentationml.notesSlide+xml"/>
  <Override PartName="/ppt/comments/modernComment_101_0.xml" ContentType="application/vnd.ms-powerpoint.comments+xml"/>
  <Override PartName="/ppt/notesSlides/notesSlide3.xml" ContentType="application/vnd.openxmlformats-officedocument.presentationml.notesSlide+xml"/>
  <Override PartName="/ppt/comments/modernComment_102_0.xml" ContentType="application/vnd.ms-powerpoint.comments+xml"/>
  <Override PartName="/ppt/notesSlides/notesSlide4.xml" ContentType="application/vnd.openxmlformats-officedocument.presentationml.notesSlide+xml"/>
  <Override PartName="/ppt/comments/modernComment_10C_9B59FC17.xml" ContentType="application/vnd.ms-powerpoint.comments+xml"/>
  <Override PartName="/ppt/notesSlides/notesSlide5.xml" ContentType="application/vnd.openxmlformats-officedocument.presentationml.notesSlide+xml"/>
  <Override PartName="/ppt/comments/modernComment_10D_D4274E9.xml" ContentType="application/vnd.ms-powerpoint.comments+xml"/>
  <Override PartName="/ppt/notesSlides/notesSlide6.xml" ContentType="application/vnd.openxmlformats-officedocument.presentationml.notesSlide+xml"/>
  <Override PartName="/ppt/comments/modernComment_105_0.xml" ContentType="application/vnd.ms-powerpoint.comments+xml"/>
  <Override PartName="/ppt/notesSlides/notesSlide7.xml" ContentType="application/vnd.openxmlformats-officedocument.presentationml.notesSlide+xml"/>
  <Override PartName="/ppt/comments/modernComment_10E_3A76B28F.xml" ContentType="application/vnd.ms-powerpoint.comments+xml"/>
  <Override PartName="/ppt/notesSlides/notesSlide8.xml" ContentType="application/vnd.openxmlformats-officedocument.presentationml.notesSlide+xml"/>
  <Override PartName="/ppt/comments/modernComment_10F_820915BF.xml" ContentType="application/vnd.ms-powerpoint.comments+xml"/>
  <Override PartName="/ppt/notesSlides/notesSlide9.xml" ContentType="application/vnd.openxmlformats-officedocument.presentationml.notesSlide+xml"/>
  <Override PartName="/ppt/comments/modernComment_111_180844B1.xml" ContentType="application/vnd.ms-powerpoint.comments+xml"/>
  <Override PartName="/ppt/notesSlides/notesSlide10.xml" ContentType="application/vnd.openxmlformats-officedocument.presentationml.notesSlide+xml"/>
  <Override PartName="/ppt/comments/modernComment_113_BE9C2AF7.xml" ContentType="application/vnd.ms-powerpoint.comments+xml"/>
  <Override PartName="/ppt/notesSlides/notesSlide11.xml" ContentType="application/vnd.openxmlformats-officedocument.presentationml.notesSlide+xml"/>
  <Override PartName="/ppt/comments/modernComment_114_5267ABFC.xml" ContentType="application/vnd.ms-powerpoint.comments+xml"/>
  <Override PartName="/ppt/notesSlides/notesSlide12.xml" ContentType="application/vnd.openxmlformats-officedocument.presentationml.notesSlide+xml"/>
  <Override PartName="/ppt/comments/modernComment_11F_3E9D6837.xml" ContentType="application/vnd.ms-powerpoint.comments+xml"/>
  <Override PartName="/ppt/notesSlides/notesSlide13.xml" ContentType="application/vnd.openxmlformats-officedocument.presentationml.notesSlide+xml"/>
  <Override PartName="/ppt/comments/modernComment_11A_CC6FA62.xml" ContentType="application/vnd.ms-powerpoint.comments+xml"/>
  <Override PartName="/ppt/notesSlides/notesSlide14.xml" ContentType="application/vnd.openxmlformats-officedocument.presentationml.notesSlide+xml"/>
  <Override PartName="/ppt/comments/modernComment_11B_110A4C07.xml" ContentType="application/vnd.ms-powerpoint.comments+xml"/>
  <Override PartName="/ppt/notesSlides/notesSlide15.xml" ContentType="application/vnd.openxmlformats-officedocument.presentationml.notesSlide+xml"/>
  <Override PartName="/ppt/comments/modernComment_11D_9F78995B.xml" ContentType="application/vnd.ms-powerpoint.comments+xml"/>
  <Override PartName="/ppt/notesSlides/notesSlide16.xml" ContentType="application/vnd.openxmlformats-officedocument.presentationml.notesSlide+xml"/>
  <Override PartName="/ppt/comments/modernComment_121_2A0F575F.xml" ContentType="application/vnd.ms-powerpoint.comments+xml"/>
  <Override PartName="/ppt/notesSlides/notesSlide17.xml" ContentType="application/vnd.openxmlformats-officedocument.presentationml.notesSlide+xml"/>
  <Override PartName="/ppt/comments/modernComment_106_0.xml" ContentType="application/vnd.ms-powerpoint.comments+xml"/>
  <Override PartName="/ppt/notesSlides/notesSlide18.xml" ContentType="application/vnd.openxmlformats-officedocument.presentationml.notesSlide+xml"/>
  <Override PartName="/ppt/comments/modernComment_11C_46D17CAE.xml" ContentType="application/vnd.ms-powerpoint.comments+xml"/>
  <Override PartName="/ppt/notesSlides/notesSlide19.xml" ContentType="application/vnd.openxmlformats-officedocument.presentationml.notesSlide+xml"/>
  <Override PartName="/ppt/comments/modernComment_10A_2FD9DF82.xml" ContentType="application/vnd.ms-powerpoint.comments+xml"/>
  <Override PartName="/ppt/notesSlides/notesSlide20.xml" ContentType="application/vnd.openxmlformats-officedocument.presentationml.notesSlide+xml"/>
  <Override PartName="/ppt/comments/modernComment_107_0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8" r:id="rId5"/>
    <p:sldId id="269" r:id="rId6"/>
    <p:sldId id="261" r:id="rId7"/>
    <p:sldId id="270" r:id="rId8"/>
    <p:sldId id="271" r:id="rId9"/>
    <p:sldId id="273" r:id="rId10"/>
    <p:sldId id="275" r:id="rId11"/>
    <p:sldId id="276" r:id="rId12"/>
    <p:sldId id="287" r:id="rId13"/>
    <p:sldId id="282" r:id="rId14"/>
    <p:sldId id="283" r:id="rId15"/>
    <p:sldId id="285" r:id="rId16"/>
    <p:sldId id="289" r:id="rId17"/>
    <p:sldId id="262" r:id="rId18"/>
    <p:sldId id="284" r:id="rId19"/>
    <p:sldId id="266" r:id="rId20"/>
    <p:sldId id="263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1pPr>
    <a:lvl2pPr marL="0" marR="0" indent="914446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2pPr>
    <a:lvl3pPr marL="0" marR="0" indent="1828891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3pPr>
    <a:lvl4pPr marL="0" marR="0" indent="2743337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4pPr>
    <a:lvl5pPr marL="0" marR="0" indent="3657782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5pPr>
    <a:lvl6pPr marL="0" marR="0" indent="4572229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6pPr>
    <a:lvl7pPr marL="0" marR="0" indent="5486674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7pPr>
    <a:lvl8pPr marL="0" marR="0" indent="6401120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8pPr>
    <a:lvl9pPr marL="0" marR="0" indent="7315565" algn="l" defTabSz="182889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chemeClr val="accent4">
            <a:lumOff val="-83000"/>
          </a:schemeClr>
        </a:solidFill>
        <a:effectLst/>
        <a:uFillTx/>
        <a:latin typeface="+mj-lt"/>
        <a:ea typeface="+mj-ea"/>
        <a:cs typeface="+mj-cs"/>
        <a:sym typeface="Helvetica Neue Light"/>
      </a:defRPr>
    </a:lvl9pPr>
  </p:defaultTextStyle>
  <p:extLst>
    <p:ext uri="{EFAFB233-063F-42B5-8137-9DF3F51BA10A}">
      <p15:sldGuideLst xmlns:p15="http://schemas.microsoft.com/office/powerpoint/2012/main">
        <p15:guide id="1" orient="horz" pos="4275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7860C52-4C5A-1055-7F52-D7A234533824}" name="Eduardo Junqueira" initials="EJ" userId="S::eduardo.j@ipvc.pt::c0f8eb77-9995-4465-8ffb-5d9e67be40d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64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68692E-93FB-9E82-0226-D67D980FD271}" v="261" dt="2025-01-19T22:44:03.220"/>
    <p1510:client id="{2DC11151-E5CB-1C63-EE88-578C9928F658}" v="76" dt="2025-01-19T11:11:10.448"/>
    <p1510:client id="{F3DF677A-842B-1CA3-778D-7055DB557B81}" v="158" dt="2025-01-18T13:05:28.513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381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381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381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381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381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381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381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381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  <a:alpha val="20000"/>
            </a:schemeClr>
          </a:solidFill>
        </a:fill>
      </a:tcStyle>
    </a:wholeTbl>
    <a:band2H>
      <a:tcTxStyle/>
      <a:tcStyle>
        <a:tcBdr/>
        <a:fill>
          <a:solidFill>
            <a:schemeClr val="accent6"/>
          </a:solidFill>
        </a:fill>
      </a:tcStyle>
    </a:band2H>
    <a:firstCol>
      <a:tcTxStyle b="on" i="off">
        <a:fontRef idx="min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  <a:alpha val="20000"/>
            </a:schemeClr>
          </a:solidFill>
        </a:fill>
      </a:tcStyle>
    </a:firstCol>
    <a:lastRow>
      <a:tcTxStyle b="on" i="off">
        <a:fontRef idx="min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right>
          <a:top>
            <a:ln w="508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chemeClr val="accent4">
            <a:lumOff val="-83000"/>
          </a:schemeClr>
        </a:fontRef>
        <a:schemeClr val="accent4">
          <a:lumOff val="-83000"/>
        </a:schemeClr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ajor">
          <a:srgbClr val="2F3131"/>
        </a:fontRef>
        <a:srgbClr val="2F3131"/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127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Col>
    <a:la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6"/>
              </a:solidFill>
              <a:prstDash val="solid"/>
              <a:round/>
            </a:ln>
          </a:left>
          <a:right>
            <a:ln w="12700" cap="flat">
              <a:solidFill>
                <a:schemeClr val="accent6"/>
              </a:solidFill>
              <a:prstDash val="solid"/>
              <a:round/>
            </a:ln>
          </a:right>
          <a:top>
            <a:ln w="38100" cap="flat">
              <a:solidFill>
                <a:schemeClr val="accent6"/>
              </a:solidFill>
              <a:prstDash val="solid"/>
              <a:round/>
            </a:ln>
          </a:top>
          <a:bottom>
            <a:ln w="12700" cap="flat">
              <a:solidFill>
                <a:schemeClr val="accent6"/>
              </a:solidFill>
              <a:prstDash val="solid"/>
              <a:round/>
            </a:ln>
          </a:bottom>
          <a:insideH>
            <a:ln w="12700" cap="flat">
              <a:solidFill>
                <a:schemeClr val="accent6"/>
              </a:solidFill>
              <a:prstDash val="solid"/>
              <a:round/>
            </a:ln>
          </a:insideH>
          <a:insideV>
            <a:ln w="12700" cap="flat">
              <a:solidFill>
                <a:schemeClr val="accent6"/>
              </a:solidFill>
              <a:prstDash val="solid"/>
              <a:round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4">
                  <a:lumOff val="-83000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4">
              <a:lumOff val="-83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28"/>
  </p:normalViewPr>
  <p:slideViewPr>
    <p:cSldViewPr snapToGrid="0">
      <p:cViewPr varScale="1">
        <p:scale>
          <a:sx n="57" d="100"/>
          <a:sy n="57" d="100"/>
        </p:scale>
        <p:origin x="576" y="184"/>
      </p:cViewPr>
      <p:guideLst>
        <p:guide orient="horz" pos="4275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comments/modernComment_100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A509D01-F831-45A6-B328-927BD1389A5E}" authorId="{B7860C52-4C5A-1055-7F52-D7A234533824}" created="2025-01-15T21:28:32.457">
    <pc:sldMkLst xmlns:pc="http://schemas.microsoft.com/office/powerpoint/2013/main/command">
      <pc:docMk/>
      <pc:sldMk cId="0" sldId="256"/>
    </pc:sldMkLst>
    <p188:replyLst>
      <p188:reply id="{0FA7930F-7899-4712-89A9-97330DC7EAB3}" authorId="{B7860C52-4C5A-1055-7F52-D7A234533824}" created="2025-01-19T11:10:26.102">
        <p188:txBody>
          <a:bodyPr/>
          <a:lstStyle/>
          <a:p>
            <a:r>
              <a:rPr lang="en-US"/>
              <a:t>Automatização da configuração de uma rede</a:t>
            </a:r>
          </a:p>
        </p188:txBody>
      </p188:reply>
    </p188:replyLst>
    <p188:txBody>
      <a:bodyPr/>
      <a:lstStyle/>
      <a:p>
        <a:r>
          <a:rPr lang="en-US"/>
          <a:t>eduardo begin!</a:t>
        </a:r>
      </a:p>
    </p188:txBody>
  </p188:cm>
</p188:cmLst>
</file>

<file path=ppt/comments/modernComment_101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35B5D91-36F4-448C-ADE5-E2933A16C311}" authorId="{B7860C52-4C5A-1055-7F52-D7A234533824}" created="2025-01-15T21:28:08.565">
    <pc:sldMkLst xmlns:pc="http://schemas.microsoft.com/office/powerpoint/2013/main/command">
      <pc:docMk/>
      <pc:sldMk cId="0" sldId="257"/>
    </pc:sldMkLst>
    <p188:txBody>
      <a:bodyPr/>
      <a:lstStyle/>
      <a:p>
        <a:r>
          <a:rPr lang="en-US"/>
          <a:t>eduardo begin!</a:t>
        </a:r>
      </a:p>
    </p188:txBody>
  </p188:cm>
</p188:cmLst>
</file>

<file path=ppt/comments/modernComment_102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C31A3CF-373A-4894-9302-C687DBF1016F}" authorId="{B7860C52-4C5A-1055-7F52-D7A234533824}" created="2025-01-15T21:28:11.893">
    <pc:sldMkLst xmlns:pc="http://schemas.microsoft.com/office/powerpoint/2013/main/command">
      <pc:docMk/>
      <pc:sldMk cId="0" sldId="258"/>
    </pc:sldMkLst>
    <p188:txBody>
      <a:bodyPr/>
      <a:lstStyle/>
      <a:p>
        <a:r>
          <a:rPr lang="en-US"/>
          <a:t>eduardo begin!</a:t>
        </a:r>
      </a:p>
    </p188:txBody>
  </p188:cm>
</p188:cmLst>
</file>

<file path=ppt/comments/modernComment_105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CA1D595-4786-4237-BD88-D13C5AE79A06}" authorId="{B7860C52-4C5A-1055-7F52-D7A234533824}" created="2025-01-15T21:28:58.709">
    <pc:sldMkLst xmlns:pc="http://schemas.microsoft.com/office/powerpoint/2013/main/command">
      <pc:docMk/>
      <pc:sldMk cId="0" sldId="261"/>
    </pc:sldMkLst>
    <p188:txBody>
      <a:bodyPr/>
      <a:lstStyle/>
      <a:p>
        <a:r>
          <a:rPr lang="en-US"/>
          <a:t>eduardo begin!</a:t>
        </a:r>
      </a:p>
    </p188:txBody>
  </p188:cm>
</p188:cmLst>
</file>

<file path=ppt/comments/modernComment_106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F0C14F7-873E-4322-9412-39D2528C3462}" authorId="{B7860C52-4C5A-1055-7F52-D7A234533824}" created="2025-01-15T21:30:29.904">
    <pc:sldMkLst xmlns:pc="http://schemas.microsoft.com/office/powerpoint/2013/main/command">
      <pc:docMk/>
      <pc:sldMk cId="0" sldId="262"/>
    </pc:sldMkLst>
    <p188:txBody>
      <a:bodyPr/>
      <a:lstStyle/>
      <a:p>
        <a:r>
          <a:rPr lang="en-US"/>
          <a:t>lourenço begin!</a:t>
        </a:r>
      </a:p>
    </p188:txBody>
  </p188:cm>
</p188:cmLst>
</file>

<file path=ppt/comments/modernComment_107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8F5D9B2-F511-4F56-B8F7-149933C55A06}" authorId="{B7860C52-4C5A-1055-7F52-D7A234533824}" created="2025-01-15T21:31:06.969">
    <pc:sldMkLst xmlns:pc="http://schemas.microsoft.com/office/powerpoint/2013/main/command">
      <pc:docMk/>
      <pc:sldMk cId="0" sldId="263"/>
    </pc:sldMkLst>
    <p188:txBody>
      <a:bodyPr/>
      <a:lstStyle/>
      <a:p>
        <a:r>
          <a:rPr lang="en-US"/>
          <a:t>eduardo begin!</a:t>
        </a:r>
      </a:p>
    </p188:txBody>
  </p188:cm>
</p188:cmLst>
</file>

<file path=ppt/comments/modernComment_10A_2FD9DF8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696288D-24B9-41CE-9BE3-BD3E65CEAEC2}" authorId="{B7860C52-4C5A-1055-7F52-D7A234533824}" created="2025-01-15T21:30:56.359">
    <pc:sldMkLst xmlns:pc="http://schemas.microsoft.com/office/powerpoint/2013/main/command">
      <pc:docMk/>
      <pc:sldMk cId="802807682" sldId="266"/>
    </pc:sldMkLst>
    <p188:txBody>
      <a:bodyPr/>
      <a:lstStyle/>
      <a:p>
        <a:r>
          <a:rPr lang="en-US"/>
          <a:t>eduardo begin!</a:t>
        </a:r>
      </a:p>
    </p188:txBody>
  </p188:cm>
</p188:cmLst>
</file>

<file path=ppt/comments/modernComment_10C_9B59FC1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66B0A89-CBA1-4DCB-96FE-88E4D2CEE967}" authorId="{B7860C52-4C5A-1055-7F52-D7A234533824}" created="2025-01-15T21:28:15.659">
    <pc:sldMkLst xmlns:pc="http://schemas.microsoft.com/office/powerpoint/2013/main/command">
      <pc:docMk/>
      <pc:sldMk cId="2606365719" sldId="268"/>
    </pc:sldMkLst>
    <p188:txBody>
      <a:bodyPr/>
      <a:lstStyle/>
      <a:p>
        <a:r>
          <a:rPr lang="en-US"/>
          <a:t>eduardo begin!</a:t>
        </a:r>
      </a:p>
    </p188:txBody>
  </p188:cm>
</p188:cmLst>
</file>

<file path=ppt/comments/modernComment_10D_D4274E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C71B2E5-5F32-4CA7-ACAA-B0E35F81845C}" authorId="{B7860C52-4C5A-1055-7F52-D7A234533824}" created="2025-01-15T21:28:47.818">
    <pc:sldMkLst xmlns:pc="http://schemas.microsoft.com/office/powerpoint/2013/main/command">
      <pc:docMk/>
      <pc:sldMk cId="222459113" sldId="269"/>
    </pc:sldMkLst>
    <p188:txBody>
      <a:bodyPr/>
      <a:lstStyle/>
      <a:p>
        <a:r>
          <a:rPr lang="en-US"/>
          <a:t>eduardo begin!</a:t>
        </a:r>
      </a:p>
    </p188:txBody>
  </p188:cm>
</p188:cmLst>
</file>

<file path=ppt/comments/modernComment_10E_3A76B28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0FADA25-3FA2-4391-A5DF-275504505775}" authorId="{B7860C52-4C5A-1055-7F52-D7A234533824}" created="2025-01-15T21:29:02.397">
    <pc:sldMkLst xmlns:pc="http://schemas.microsoft.com/office/powerpoint/2013/main/command">
      <pc:docMk/>
      <pc:sldMk cId="980857487" sldId="270"/>
    </pc:sldMkLst>
    <p188:txBody>
      <a:bodyPr/>
      <a:lstStyle/>
      <a:p>
        <a:r>
          <a:rPr lang="en-US"/>
          <a:t>eduardo begin!</a:t>
        </a:r>
      </a:p>
    </p188:txBody>
  </p188:cm>
</p188:cmLst>
</file>

<file path=ppt/comments/modernComment_10F_820915B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BA66FB3-617E-4A0F-9F20-828970087C71}" authorId="{B7860C52-4C5A-1055-7F52-D7A234533824}" created="2025-01-15T21:29:05.225">
    <pc:sldMkLst xmlns:pc="http://schemas.microsoft.com/office/powerpoint/2013/main/command">
      <pc:docMk/>
      <pc:sldMk cId="2181633471" sldId="271"/>
    </pc:sldMkLst>
    <p188:txBody>
      <a:bodyPr/>
      <a:lstStyle/>
      <a:p>
        <a:r>
          <a:rPr lang="en-US"/>
          <a:t>eduardo begin!</a:t>
        </a:r>
      </a:p>
    </p188:txBody>
  </p188:cm>
</p188:cmLst>
</file>

<file path=ppt/comments/modernComment_111_180844B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D8D92EF-E419-4226-8FDD-886566EC99AD}" authorId="{B7860C52-4C5A-1055-7F52-D7A234533824}" created="2025-01-15T21:29:15.148">
    <pc:sldMkLst xmlns:pc="http://schemas.microsoft.com/office/powerpoint/2013/main/command">
      <pc:docMk/>
      <pc:sldMk cId="403195057" sldId="273"/>
    </pc:sldMkLst>
    <p188:txBody>
      <a:bodyPr/>
      <a:lstStyle/>
      <a:p>
        <a:r>
          <a:rPr lang="en-US"/>
          <a:t>lourenço begin!</a:t>
        </a:r>
      </a:p>
    </p188:txBody>
  </p188:cm>
</p188:cmLst>
</file>

<file path=ppt/comments/modernComment_113_BE9C2AF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3D996BE-6B0E-4E59-A40E-9BC8E8D5BA4A}" authorId="{B7860C52-4C5A-1055-7F52-D7A234533824}" created="2025-01-15T21:29:23.742">
    <pc:sldMkLst xmlns:pc="http://schemas.microsoft.com/office/powerpoint/2013/main/command">
      <pc:docMk/>
      <pc:sldMk cId="3197905655" sldId="275"/>
    </pc:sldMkLst>
    <p188:txBody>
      <a:bodyPr/>
      <a:lstStyle/>
      <a:p>
        <a:r>
          <a:rPr lang="en-US"/>
          <a:t>lourenço begin!</a:t>
        </a:r>
      </a:p>
    </p188:txBody>
  </p188:cm>
</p188:cmLst>
</file>

<file path=ppt/comments/modernComment_114_5267ABF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D7CC1FB-B586-47C2-B494-31E844AE66CC}" authorId="{B7860C52-4C5A-1055-7F52-D7A234533824}" created="2025-01-15T21:29:27.165">
    <pc:sldMkLst xmlns:pc="http://schemas.microsoft.com/office/powerpoint/2013/main/command">
      <pc:docMk/>
      <pc:sldMk cId="1382525948" sldId="276"/>
    </pc:sldMkLst>
    <p188:txBody>
      <a:bodyPr/>
      <a:lstStyle/>
      <a:p>
        <a:r>
          <a:rPr lang="en-US"/>
          <a:t>lourenço begin!</a:t>
        </a:r>
      </a:p>
    </p188:txBody>
  </p188:cm>
</p188:cmLst>
</file>

<file path=ppt/comments/modernComment_11A_CC6FA6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CE1A5B1-3CE9-451A-B0E6-8A8EB89CF5DB}" authorId="{B7860C52-4C5A-1055-7F52-D7A234533824}" created="2025-01-15T21:30:00.355">
    <pc:sldMkLst xmlns:pc="http://schemas.microsoft.com/office/powerpoint/2013/main/command">
      <pc:docMk/>
      <pc:sldMk cId="214366818" sldId="282"/>
    </pc:sldMkLst>
    <p188:txBody>
      <a:bodyPr/>
      <a:lstStyle/>
      <a:p>
        <a:r>
          <a:rPr lang="en-US"/>
          <a:t>lourenco begin!</a:t>
        </a:r>
      </a:p>
    </p188:txBody>
  </p188:cm>
</p188:cmLst>
</file>

<file path=ppt/comments/modernComment_11B_110A4C0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2C012D4-2007-4B20-92C5-8F658AB11DD2}" authorId="{B7860C52-4C5A-1055-7F52-D7A234533824}" created="2025-01-15T21:30:09.715">
    <pc:sldMkLst xmlns:pc="http://schemas.microsoft.com/office/powerpoint/2013/main/command">
      <pc:docMk/>
      <pc:sldMk cId="285887495" sldId="283"/>
    </pc:sldMkLst>
    <p188:txBody>
      <a:bodyPr/>
      <a:lstStyle/>
      <a:p>
        <a:r>
          <a:rPr lang="en-US"/>
          <a:t>eduardo begin !</a:t>
        </a:r>
      </a:p>
    </p188:txBody>
  </p188:cm>
</p188:cmLst>
</file>

<file path=ppt/comments/modernComment_11C_46D17CA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9DDCDBF-6796-485C-8122-29AD03EC3134}" authorId="{B7860C52-4C5A-1055-7F52-D7A234533824}" created="2025-01-15T21:30:46.077">
    <pc:sldMkLst xmlns:pc="http://schemas.microsoft.com/office/powerpoint/2013/main/command">
      <pc:docMk/>
      <pc:sldMk cId="1188134062" sldId="284"/>
    </pc:sldMkLst>
    <p188:txBody>
      <a:bodyPr/>
      <a:lstStyle/>
      <a:p>
        <a:r>
          <a:rPr lang="en-US"/>
          <a:t>lourenço begin!</a:t>
        </a:r>
      </a:p>
    </p188:txBody>
  </p188:cm>
</p188:cmLst>
</file>

<file path=ppt/comments/modernComment_11D_9F78995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2B8D4BF-508B-47BC-BEE2-F3FC57887753}" authorId="{B7860C52-4C5A-1055-7F52-D7A234533824}" created="2025-01-15T21:30:17.184">
    <pc:sldMkLst xmlns:pc="http://schemas.microsoft.com/office/powerpoint/2013/main/command">
      <pc:docMk/>
      <pc:sldMk cId="2675480923" sldId="285"/>
    </pc:sldMkLst>
    <p188:replyLst>
      <p188:reply id="{5911B4B5-6DE3-4B5E-B9CC-B4248EAB2FCA}" authorId="{B7860C52-4C5A-1055-7F52-D7A234533824}" created="2025-01-17T10:55:44.642">
        <p188:txBody>
          <a:bodyPr/>
          <a:lstStyle/>
          <a:p>
            <a:r>
              <a:rPr lang="en-US"/>
              <a:t>eduardo aqui</a:t>
            </a:r>
          </a:p>
        </p188:txBody>
      </p188:reply>
    </p188:replyLst>
    <p188:txBody>
      <a:bodyPr/>
      <a:lstStyle/>
      <a:p>
        <a:r>
          <a:rPr lang="en-US"/>
          <a:t>lourenço begin!</a:t>
        </a:r>
      </a:p>
    </p188:txBody>
  </p188:cm>
</p188:cmLst>
</file>

<file path=ppt/comments/modernComment_11F_3E9D683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12E5B3F-B4D6-478A-8335-E550686E70EC}" authorId="{B7860C52-4C5A-1055-7F52-D7A234533824}" created="2025-01-15T21:29:38.165">
    <pc:sldMkLst xmlns:pc="http://schemas.microsoft.com/office/powerpoint/2013/main/command">
      <pc:docMk/>
      <pc:sldMk cId="1050503223" sldId="287"/>
    </pc:sldMkLst>
    <p188:txBody>
      <a:bodyPr/>
      <a:lstStyle/>
      <a:p>
        <a:r>
          <a:rPr lang="en-US"/>
          <a:t>lourenço begin!</a:t>
        </a:r>
      </a:p>
    </p188:txBody>
  </p188:cm>
</p188:cmLst>
</file>

<file path=ppt/comments/modernComment_121_2A0F575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BFA5495-4B73-46D0-B2B7-150F2706B3EE}" authorId="{B7860C52-4C5A-1055-7F52-D7A234533824}" created="2025-01-19T11:08:20.675">
    <pc:sldMkLst xmlns:pc="http://schemas.microsoft.com/office/powerpoint/2013/main/command">
      <pc:docMk/>
      <pc:sldMk cId="705648479" sldId="289"/>
    </pc:sldMkLst>
    <p188:txBody>
      <a:bodyPr/>
      <a:lstStyle/>
      <a:p>
        <a:r>
          <a:rPr lang="en-US"/>
          <a:t>eduardo begin!</a:t>
        </a:r>
      </a:p>
    </p188:txBody>
  </p188:cm>
</p188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1pPr>
    <a:lvl2pPr indent="2286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2pPr>
    <a:lvl3pPr indent="4572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3pPr>
    <a:lvl4pPr indent="6858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4pPr>
    <a:lvl5pPr indent="9144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5pPr>
    <a:lvl6pPr indent="11430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6pPr>
    <a:lvl7pPr indent="13716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7pPr>
    <a:lvl8pPr indent="16002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8pPr>
    <a:lvl9pPr indent="1828800" defTabSz="1828891" latinLnBrk="0">
      <a:defRPr sz="1200">
        <a:solidFill>
          <a:schemeClr val="accent4">
            <a:lumOff val="-83000"/>
          </a:schemeClr>
        </a:solidFill>
        <a:latin typeface="+mj-lt"/>
        <a:ea typeface="+mj-ea"/>
        <a:cs typeface="+mj-cs"/>
        <a:sym typeface="Helvetica Neue Light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ea typeface="Calibri"/>
                <a:cs typeface="Calibri"/>
              </a:rPr>
              <a:t>Eduardo begin!</a:t>
            </a:r>
          </a:p>
        </p:txBody>
      </p:sp>
    </p:spTree>
    <p:extLst>
      <p:ext uri="{BB962C8B-B14F-4D97-AF65-F5344CB8AC3E}">
        <p14:creationId xmlns:p14="http://schemas.microsoft.com/office/powerpoint/2010/main" val="32114234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/>
              <a:t>Lourenço speak all about NIS2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7073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/>
              <a:t>Lourenço speak all about NIS2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306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/>
              <a:t>Lourenço speak all about NIS2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908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1645919">
              <a:defRPr sz="4769"/>
            </a:pPr>
            <a:r>
              <a:rPr lang="en-GB"/>
              <a:t>Eduardo e Lourenço speak here!</a:t>
            </a:r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GB" sz="4750"/>
          </a:p>
        </p:txBody>
      </p:sp>
    </p:spTree>
    <p:extLst>
      <p:ext uri="{BB962C8B-B14F-4D97-AF65-F5344CB8AC3E}">
        <p14:creationId xmlns:p14="http://schemas.microsoft.com/office/powerpoint/2010/main" val="17368060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r>
              <a:rPr lang="en-GB" sz="4750"/>
              <a:t>Eduardo e Lourenço speak here!</a:t>
            </a:r>
          </a:p>
        </p:txBody>
      </p:sp>
    </p:spTree>
    <p:extLst>
      <p:ext uri="{BB962C8B-B14F-4D97-AF65-F5344CB8AC3E}">
        <p14:creationId xmlns:p14="http://schemas.microsoft.com/office/powerpoint/2010/main" val="32250043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1645919">
              <a:defRPr sz="4769"/>
            </a:pPr>
            <a:r>
              <a:rPr lang="en-GB"/>
              <a:t>Eduardo e Lourenço speak here!</a:t>
            </a:r>
            <a:endParaRPr lang="en-US"/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PT" sz="4750"/>
          </a:p>
        </p:txBody>
      </p:sp>
    </p:spTree>
    <p:extLst>
      <p:ext uri="{BB962C8B-B14F-4D97-AF65-F5344CB8AC3E}">
        <p14:creationId xmlns:p14="http://schemas.microsoft.com/office/powerpoint/2010/main" val="12188966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defRPr/>
            </a:pPr>
            <a:r>
              <a:rPr lang="en-GB"/>
              <a:t>Eduardo e Lourenço speak here!</a:t>
            </a:r>
            <a:endParaRPr lang="en-US"/>
          </a:p>
          <a:p>
            <a:pPr marL="0" marR="0" lvl="0" indent="0" defTabSz="182889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6217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defRPr/>
            </a:pPr>
            <a:r>
              <a:rPr lang="en-GB"/>
              <a:t>Eduardo e Lourenço speak here!</a:t>
            </a:r>
            <a:endParaRPr lang="en-US"/>
          </a:p>
          <a:p>
            <a:pPr marL="0" marR="0" lvl="0" indent="0" defTabSz="182889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123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defRPr/>
            </a:pPr>
            <a:r>
              <a:rPr lang="en-GB"/>
              <a:t>Eduardo e Lourenço speak here!</a:t>
            </a:r>
            <a:endParaRPr lang="en-US"/>
          </a:p>
          <a:p>
            <a:pPr marL="0" marR="0" lvl="0" indent="0" defTabSz="182889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698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defRPr/>
            </a:pPr>
            <a:r>
              <a:rPr lang="en-GB"/>
              <a:t>Eduardo e Lourenço speak here!</a:t>
            </a:r>
            <a:endParaRPr lang="en-US"/>
          </a:p>
          <a:p>
            <a:pPr marL="0" marR="0" lvl="0" indent="0" defTabSz="182889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880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/>
              <a:t>Eduardo begin!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2808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/>
              <a:t>Eduardo e Lourenço speak here!</a:t>
            </a:r>
            <a:endParaRPr lang="en-US"/>
          </a:p>
          <a:p>
            <a:endParaRPr lang="en-US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92760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buFont typeface="Arial"/>
              <a:buChar char="•"/>
              <a:defRPr sz="4769"/>
            </a:pPr>
            <a:r>
              <a:rPr lang="en-US"/>
              <a:t>Eduardo begin!</a:t>
            </a:r>
            <a:endParaRPr lang="en-GB"/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buFontTx/>
              <a:buChar char="-"/>
              <a:defRPr sz="4769"/>
            </a:pPr>
            <a:endParaRPr lang="en-GB" sz="1050"/>
          </a:p>
        </p:txBody>
      </p:sp>
    </p:spTree>
    <p:extLst>
      <p:ext uri="{BB962C8B-B14F-4D97-AF65-F5344CB8AC3E}">
        <p14:creationId xmlns:p14="http://schemas.microsoft.com/office/powerpoint/2010/main" val="3588641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buFont typeface="Arial"/>
              <a:buChar char="•"/>
              <a:defRPr sz="4769"/>
            </a:pPr>
            <a:r>
              <a:rPr lang="en-US" sz="4750"/>
              <a:t>Eduardo begin!</a:t>
            </a:r>
            <a:endParaRPr lang="en-GB" sz="4750"/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buFontTx/>
              <a:buChar char="-"/>
              <a:defRPr sz="4769"/>
            </a:pPr>
            <a:endParaRPr lang="en-GB" sz="1050"/>
          </a:p>
        </p:txBody>
      </p:sp>
    </p:spTree>
    <p:extLst>
      <p:ext uri="{BB962C8B-B14F-4D97-AF65-F5344CB8AC3E}">
        <p14:creationId xmlns:p14="http://schemas.microsoft.com/office/powerpoint/2010/main" val="3926863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 defTabSz="1645919">
              <a:lnSpc>
                <a:spcPct val="150000"/>
              </a:lnSpc>
              <a:spcBef>
                <a:spcPts val="1800"/>
              </a:spcBef>
              <a:buFont typeface="Arial"/>
              <a:buChar char="•"/>
              <a:defRPr sz="4769"/>
            </a:pPr>
            <a:r>
              <a:rPr lang="en-GB"/>
              <a:t>Lourenço begin!</a:t>
            </a:r>
          </a:p>
          <a:p>
            <a:pPr marL="685800" indent="-685800" defTabSz="1645919">
              <a:lnSpc>
                <a:spcPct val="150000"/>
              </a:lnSpc>
              <a:spcBef>
                <a:spcPts val="1800"/>
              </a:spcBef>
              <a:buFontTx/>
              <a:buChar char="-"/>
              <a:defRPr sz="4769"/>
            </a:pPr>
            <a:endParaRPr lang="en-GB" sz="1200"/>
          </a:p>
        </p:txBody>
      </p:sp>
    </p:spTree>
    <p:extLst>
      <p:ext uri="{BB962C8B-B14F-4D97-AF65-F5344CB8AC3E}">
        <p14:creationId xmlns:p14="http://schemas.microsoft.com/office/powerpoint/2010/main" val="36036383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 defTabSz="1645919">
              <a:lnSpc>
                <a:spcPct val="150000"/>
              </a:lnSpc>
              <a:spcBef>
                <a:spcPts val="1800"/>
              </a:spcBef>
              <a:buFont typeface="Arial"/>
              <a:buChar char="•"/>
              <a:defRPr sz="4769"/>
            </a:pPr>
            <a:r>
              <a:rPr lang="en-GB" sz="4750"/>
              <a:t>Eduardo speak all about NIS</a:t>
            </a:r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GB" sz="4750"/>
          </a:p>
        </p:txBody>
      </p:sp>
    </p:spTree>
    <p:extLst>
      <p:ext uri="{BB962C8B-B14F-4D97-AF65-F5344CB8AC3E}">
        <p14:creationId xmlns:p14="http://schemas.microsoft.com/office/powerpoint/2010/main" val="1342311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 defTabSz="1645919">
              <a:lnSpc>
                <a:spcPct val="150000"/>
              </a:lnSpc>
              <a:spcBef>
                <a:spcPts val="1800"/>
              </a:spcBef>
              <a:buFont typeface="Arial,Sans-Serif"/>
              <a:buChar char="•"/>
              <a:defRPr sz="4769"/>
            </a:pPr>
            <a:r>
              <a:rPr lang="en-GB"/>
              <a:t>Eduardo speak all about NIS</a:t>
            </a:r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GB"/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GB" sz="4750"/>
          </a:p>
        </p:txBody>
      </p:sp>
    </p:spTree>
    <p:extLst>
      <p:ext uri="{BB962C8B-B14F-4D97-AF65-F5344CB8AC3E}">
        <p14:creationId xmlns:p14="http://schemas.microsoft.com/office/powerpoint/2010/main" val="2862135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 defTabSz="1645919">
              <a:lnSpc>
                <a:spcPct val="150000"/>
              </a:lnSpc>
              <a:spcBef>
                <a:spcPts val="1800"/>
              </a:spcBef>
              <a:buFont typeface="Arial,Sans-Serif"/>
              <a:buChar char="•"/>
              <a:defRPr sz="4769"/>
            </a:pPr>
            <a:r>
              <a:rPr lang="en-GB" sz="4750"/>
              <a:t>Eduardo speak all about NIS</a:t>
            </a:r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GB"/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GB" sz="4750"/>
          </a:p>
        </p:txBody>
      </p:sp>
    </p:spTree>
    <p:extLst>
      <p:ext uri="{BB962C8B-B14F-4D97-AF65-F5344CB8AC3E}">
        <p14:creationId xmlns:p14="http://schemas.microsoft.com/office/powerpoint/2010/main" val="17354959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 defTabSz="1645919">
              <a:lnSpc>
                <a:spcPct val="150000"/>
              </a:lnSpc>
              <a:spcBef>
                <a:spcPts val="1800"/>
              </a:spcBef>
              <a:buFont typeface="Arial,Sans-Serif"/>
              <a:buChar char="•"/>
              <a:defRPr sz="4769"/>
            </a:pPr>
            <a:r>
              <a:rPr lang="en-GB" sz="4750"/>
              <a:t>Lourenço speak all about NIS2</a:t>
            </a:r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GB"/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lang="en-GB" sz="4750"/>
          </a:p>
        </p:txBody>
      </p:sp>
    </p:spTree>
    <p:extLst>
      <p:ext uri="{BB962C8B-B14F-4D97-AF65-F5344CB8AC3E}">
        <p14:creationId xmlns:p14="http://schemas.microsoft.com/office/powerpoint/2010/main" val="2837321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intro">
    <p:bg>
      <p:bgPr>
        <a:solidFill>
          <a:schemeClr val="accent1">
            <a:hueOff val="1247524"/>
            <a:satOff val="81451"/>
            <a:lumOff val="7372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xfrm>
            <a:off x="10090398" y="5349875"/>
            <a:ext cx="13074402" cy="3016250"/>
          </a:xfrm>
          <a:prstGeom prst="rect">
            <a:avLst/>
          </a:prstGeom>
        </p:spPr>
        <p:txBody>
          <a:bodyPr/>
          <a:lstStyle>
            <a:lvl1pPr algn="ctr">
              <a:defRPr sz="13800">
                <a:solidFill>
                  <a:schemeClr val="accent6"/>
                </a:solidFill>
                <a:latin typeface="PCBius"/>
                <a:ea typeface="PCBius"/>
                <a:cs typeface="PCBius"/>
                <a:sym typeface="PCBius"/>
              </a:defRPr>
            </a:lvl1pPr>
          </a:lstStyle>
          <a:p>
            <a:r>
              <a:t>Title Text</a:t>
            </a:r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ntro">
    <p:bg>
      <p:bgPr>
        <a:solidFill>
          <a:schemeClr val="accent1">
            <a:hueOff val="1247524"/>
            <a:satOff val="81451"/>
            <a:lumOff val="7372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10090398" y="2428875"/>
            <a:ext cx="13074402" cy="3016250"/>
          </a:xfrm>
          <a:prstGeom prst="rect">
            <a:avLst/>
          </a:prstGeom>
        </p:spPr>
        <p:txBody>
          <a:bodyPr/>
          <a:lstStyle>
            <a:lvl1pPr algn="ctr">
              <a:defRPr sz="13800">
                <a:solidFill>
                  <a:schemeClr val="accent6"/>
                </a:solidFill>
                <a:latin typeface="PCBius"/>
                <a:ea typeface="PCBius"/>
                <a:cs typeface="PCBius"/>
                <a:sym typeface="PCBius"/>
              </a:defRPr>
            </a:lvl1pPr>
          </a:lstStyle>
          <a:p>
            <a:r>
              <a:t>Title Text</a:t>
            </a:r>
          </a:p>
        </p:txBody>
      </p:sp>
      <p:grpSp>
        <p:nvGrpSpPr>
          <p:cNvPr id="28" name="Group"/>
          <p:cNvGrpSpPr/>
          <p:nvPr/>
        </p:nvGrpSpPr>
        <p:grpSpPr>
          <a:xfrm>
            <a:off x="5856547" y="10295702"/>
            <a:ext cx="8119672" cy="3034558"/>
            <a:chOff x="0" y="0"/>
            <a:chExt cx="8119670" cy="3034557"/>
          </a:xfrm>
        </p:grpSpPr>
        <p:pic>
          <p:nvPicPr>
            <p:cNvPr id="25" name="Group" descr="Group"/>
            <p:cNvPicPr>
              <a:picLocks noChangeAspect="1"/>
            </p:cNvPicPr>
            <p:nvPr/>
          </p:nvPicPr>
          <p:blipFill>
            <a:blip r:embed="rId3"/>
            <a:srcRect l="22280" t="78665" r="21396" b="6441"/>
            <a:stretch>
              <a:fillRect/>
            </a:stretch>
          </p:blipFill>
          <p:spPr>
            <a:xfrm>
              <a:off x="0" y="0"/>
              <a:ext cx="8119671" cy="30345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6" name="Image" descr="Image"/>
            <p:cNvPicPr>
              <a:picLocks noChangeAspect="1"/>
            </p:cNvPicPr>
            <p:nvPr/>
          </p:nvPicPr>
          <p:blipFill>
            <a:blip r:embed="rId3"/>
            <a:srcRect l="88991" b="54779"/>
            <a:stretch>
              <a:fillRect/>
            </a:stretch>
          </p:blipFill>
          <p:spPr>
            <a:xfrm rot="16200000">
              <a:off x="4315676" y="1616428"/>
              <a:ext cx="403433" cy="23424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" name="ESTG_IPVC.png" descr="ESTG_IPVC.png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1123184" y="46837"/>
              <a:ext cx="4067013" cy="148838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9" name="Sub Title Text"/>
          <p:cNvSpPr txBox="1">
            <a:spLocks noGrp="1"/>
          </p:cNvSpPr>
          <p:nvPr>
            <p:ph type="body" sz="quarter" idx="13"/>
          </p:nvPr>
        </p:nvSpPr>
        <p:spPr>
          <a:xfrm>
            <a:off x="10090398" y="5349875"/>
            <a:ext cx="13074402" cy="3016250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SzTx/>
              <a:buNone/>
              <a:defRPr sz="7800">
                <a:solidFill>
                  <a:schemeClr val="accent6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Sub Title Text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orm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39" name="Body Level One…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>
            <a:lvl1pPr marL="228600" indent="-228600"/>
            <a:lvl2pPr marL="914400" indent="0"/>
            <a:lvl3pPr marL="1828800" indent="0"/>
            <a:lvl4pPr marL="2743200" indent="0"/>
            <a:lvl5pPr marL="3657600" indent="0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normal_with_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228600" indent="-228600"/>
            <a:lvl2pPr marL="914400" indent="0"/>
            <a:lvl3pPr marL="1828800" indent="0"/>
            <a:lvl4pPr marL="2743200" indent="0"/>
            <a:lvl5pPr marL="3657600" indent="0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Logo_ERSC_900dpi.png" descr="Logo_ERSC_900dpi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ESTG_IPVC.png" descr="ESTG_IPVC.png"/>
          <p:cNvPicPr>
            <a:picLocks noChangeAspect="1"/>
          </p:cNvPicPr>
          <p:nvPr/>
        </p:nvPicPr>
        <p:blipFill>
          <a:blip r:embed="rId8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1219200" y="438150"/>
            <a:ext cx="21945600" cy="3016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8134031" y="12782470"/>
            <a:ext cx="5689601" cy="7366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23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1219200" y="3708400"/>
            <a:ext cx="21945600" cy="8589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marL="0" marR="0" indent="0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1pPr>
      <a:lvl2pPr marL="0" marR="0" indent="914446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2pPr>
      <a:lvl3pPr marL="0" marR="0" indent="1828891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3pPr>
      <a:lvl4pPr marL="0" marR="0" indent="2743337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4pPr>
      <a:lvl5pPr marL="0" marR="0" indent="3657782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5pPr>
      <a:lvl6pPr marL="0" marR="0" indent="4572229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6pPr>
      <a:lvl7pPr marL="0" marR="0" indent="5486674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7pPr>
      <a:lvl8pPr marL="0" marR="0" indent="6401120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8pPr>
      <a:lvl9pPr marL="0" marR="0" indent="7315565" algn="l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0" b="0" i="0" u="none" strike="noStrike" cap="none" spc="0" baseline="0">
          <a:solidFill>
            <a:schemeClr val="accent1">
              <a:hueOff val="1247524"/>
              <a:satOff val="81451"/>
              <a:lumOff val="7372"/>
            </a:schemeClr>
          </a:solidFill>
          <a:uFillTx/>
          <a:latin typeface="+mj-lt"/>
          <a:ea typeface="+mj-ea"/>
          <a:cs typeface="+mj-cs"/>
          <a:sym typeface="Helvetica Neue Light"/>
        </a:defRPr>
      </a:lvl9pPr>
    </p:titleStyle>
    <p:bodyStyle>
      <a:lvl1pPr marL="441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-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1pPr>
      <a:lvl2pPr marL="822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-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2pPr>
      <a:lvl3pPr marL="1203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-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3pPr>
      <a:lvl4pPr marL="1584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-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4pPr>
      <a:lvl5pPr marL="1965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-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5pPr>
      <a:lvl6pPr marL="2346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6pPr>
      <a:lvl7pPr marL="2727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7pPr>
      <a:lvl8pPr marL="3108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8pPr>
      <a:lvl9pPr marL="3489157" marR="0" indent="-441157" algn="l" defTabSz="1828800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4400" b="0" i="0" u="none" strike="noStrike" cap="none" spc="0" baseline="0">
          <a:solidFill>
            <a:schemeClr val="accent4">
              <a:lumOff val="-83000"/>
            </a:schemeClr>
          </a:solidFill>
          <a:uFillTx/>
          <a:latin typeface="+mj-lt"/>
          <a:ea typeface="+mj-ea"/>
          <a:cs typeface="+mj-cs"/>
          <a:sym typeface="Helvetica Neue Light"/>
        </a:defRPr>
      </a:lvl9pPr>
    </p:bodyStyle>
    <p:otherStyle>
      <a:lvl1pPr marL="0" marR="0" indent="0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914446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1828891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2743337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3657782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4572229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5486674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6401120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7315565" algn="r" defTabSz="182889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0_0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3_BE9C2AF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4_5267ABFC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F_3E9D6837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A_CC6FA6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B_110A4C07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D_9F78995B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1_2A0F575F.xm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6_0.xm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C_46D17CAE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109/MLSD61779.2024.10739634" TargetMode="External"/><Relationship Id="rId13" Type="http://schemas.openxmlformats.org/officeDocument/2006/relationships/hyperlink" Target="https://doi.org/10.23919/3S60530.2024.10592293" TargetMode="External"/><Relationship Id="rId18" Type="http://schemas.openxmlformats.org/officeDocument/2006/relationships/hyperlink" Target="https://doi.org/10.23919/MIPRO.2018.8400208" TargetMode="External"/><Relationship Id="rId3" Type="http://schemas.microsoft.com/office/2018/10/relationships/comments" Target="../comments/modernComment_10A_2FD9DF82.xml"/><Relationship Id="rId21" Type="http://schemas.openxmlformats.org/officeDocument/2006/relationships/hyperlink" Target="https://new.rayyan.ai/" TargetMode="External"/><Relationship Id="rId7" Type="http://schemas.openxmlformats.org/officeDocument/2006/relationships/hyperlink" Target="https://doi.org/10.1109/SISY62279.2024.10737537" TargetMode="External"/><Relationship Id="rId12" Type="http://schemas.openxmlformats.org/officeDocument/2006/relationships/hyperlink" Target="https://doi.org/10.23919/MIPRO57284.2023.10159958" TargetMode="External"/><Relationship Id="rId17" Type="http://schemas.openxmlformats.org/officeDocument/2006/relationships/hyperlink" Target="https://doi.org/10.1109/COMPSAC48688.2020.00-20" TargetMode="External"/><Relationship Id="rId2" Type="http://schemas.openxmlformats.org/officeDocument/2006/relationships/notesSlide" Target="../notesSlides/notesSlide19.xml"/><Relationship Id="rId16" Type="http://schemas.openxmlformats.org/officeDocument/2006/relationships/hyperlink" Target="https://doi.org/10.1109/IDT59031.2023.10194454" TargetMode="External"/><Relationship Id="rId20" Type="http://schemas.openxmlformats.org/officeDocument/2006/relationships/hyperlink" Target="https://www.cncs.gov.pt/pt/diretiva-sri-2-nis-2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11" Type="http://schemas.openxmlformats.org/officeDocument/2006/relationships/hyperlink" Target="https://doi.org/10.1109/ITMS64072.2024.10741938" TargetMode="External"/><Relationship Id="rId24" Type="http://schemas.openxmlformats.org/officeDocument/2006/relationships/hyperlink" Target="https://www.c4sam.com/wp-content/uploads/2023/01/NIS-2.png" TargetMode="External"/><Relationship Id="rId5" Type="http://schemas.openxmlformats.org/officeDocument/2006/relationships/image" Target="../media/image2.png"/><Relationship Id="rId15" Type="http://schemas.openxmlformats.org/officeDocument/2006/relationships/hyperlink" Target="https://doi.org/10.1109/CyberneticsCom55287.2022.9865640" TargetMode="External"/><Relationship Id="rId23" Type="http://schemas.openxmlformats.org/officeDocument/2006/relationships/hyperlink" Target="https://globeteam.com/wp-content/uploads/2022/06/NIS2-compliance.jpg" TargetMode="External"/><Relationship Id="rId10" Type="http://schemas.openxmlformats.org/officeDocument/2006/relationships/hyperlink" Target="https://doi.org/10.1109/FOAN59927.2023.10328082" TargetMode="External"/><Relationship Id="rId19" Type="http://schemas.openxmlformats.org/officeDocument/2006/relationships/hyperlink" Target="https://doi.org/10.1109/ITIA50152.2020.9312297" TargetMode="External"/><Relationship Id="rId4" Type="http://schemas.openxmlformats.org/officeDocument/2006/relationships/image" Target="../media/image1.png"/><Relationship Id="rId9" Type="http://schemas.openxmlformats.org/officeDocument/2006/relationships/hyperlink" Target="https://doi.org/10.1109/CyberSecPODS.2019.8884963" TargetMode="External"/><Relationship Id="rId14" Type="http://schemas.openxmlformats.org/officeDocument/2006/relationships/hyperlink" Target="https://doi.org/10.1109/CSCI51800.2020.00018" TargetMode="External"/><Relationship Id="rId22" Type="http://schemas.openxmlformats.org/officeDocument/2006/relationships/hyperlink" Target="https://www.overleaf.com/read/hqdddqssbwwk#38f6e1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1_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7_0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2_0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C_9B59FC17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D_D4274E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5_0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E_3A76B28F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F_820915BF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1_180844B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rojeto 1"/>
          <p:cNvSpPr txBox="1">
            <a:spLocks noGrp="1"/>
          </p:cNvSpPr>
          <p:nvPr>
            <p:ph type="title"/>
          </p:nvPr>
        </p:nvSpPr>
        <p:spPr>
          <a:xfrm>
            <a:off x="9155816" y="1479871"/>
            <a:ext cx="14912825" cy="3004058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r>
              <a:rPr lang="pt-PT" sz="9600" b="1" dirty="0">
                <a:latin typeface="Arial"/>
              </a:rPr>
              <a:t>Projeto 2</a:t>
            </a:r>
          </a:p>
        </p:txBody>
      </p:sp>
      <p:sp>
        <p:nvSpPr>
          <p:cNvPr id="59" name="Exemplo de Apresentação"/>
          <p:cNvSpPr txBox="1">
            <a:spLocks noGrp="1"/>
          </p:cNvSpPr>
          <p:nvPr>
            <p:ph type="body" idx="13"/>
          </p:nvPr>
        </p:nvSpPr>
        <p:spPr>
          <a:xfrm>
            <a:off x="10081499" y="5365620"/>
            <a:ext cx="13074402" cy="2953620"/>
          </a:xfrm>
          <a:prstGeom prst="rect">
            <a:avLst/>
          </a:prstGeom>
        </p:spPr>
        <p:txBody>
          <a:bodyPr lIns="45719" tIns="45720" rIns="45719" bIns="45720" anchor="ctr">
            <a:normAutofit fontScale="92500"/>
          </a:bodyPr>
          <a:lstStyle/>
          <a:p>
            <a:pPr algn="l">
              <a:lnSpc>
                <a:spcPct val="100000"/>
              </a:lnSpc>
            </a:pPr>
            <a:r>
              <a:rPr lang="pt-PT" sz="8600" b="1" dirty="0">
                <a:latin typeface="Arial"/>
                <a:cs typeface="Segoe UI"/>
              </a:rPr>
              <a:t>Automatização da configuração de uma rede</a:t>
            </a:r>
          </a:p>
          <a:p>
            <a:pPr algn="l"/>
            <a:endParaRPr lang="en-US" b="1">
              <a:latin typeface="Arial"/>
            </a:endParaRPr>
          </a:p>
        </p:txBody>
      </p:sp>
      <p:sp>
        <p:nvSpPr>
          <p:cNvPr id="61" name="Aluno:…"/>
          <p:cNvSpPr txBox="1"/>
          <p:nvPr/>
        </p:nvSpPr>
        <p:spPr>
          <a:xfrm>
            <a:off x="12192000" y="8539099"/>
            <a:ext cx="12237195" cy="3016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normAutofit/>
          </a:bodyPr>
          <a:lstStyle/>
          <a:p>
            <a:pPr defTabSz="1828800">
              <a:lnSpc>
                <a:spcPct val="90000"/>
              </a:lnSpc>
              <a:defRPr sz="4900" b="1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 err="1">
                <a:latin typeface="Arial"/>
                <a:cs typeface="Arial"/>
              </a:rPr>
              <a:t>Aluno</a:t>
            </a:r>
            <a:r>
              <a:rPr dirty="0">
                <a:latin typeface="Arial"/>
                <a:cs typeface="Arial"/>
              </a:rPr>
              <a:t>:</a:t>
            </a:r>
            <a:endParaRPr lang="en-US" dirty="0">
              <a:latin typeface="Arial"/>
              <a:cs typeface="Arial"/>
            </a:endParaRPr>
          </a:p>
          <a:p>
            <a:pPr defTabSz="1828800">
              <a:lnSpc>
                <a:spcPct val="90000"/>
              </a:lnSpc>
              <a:defRPr sz="4900" b="1">
                <a:solidFill>
                  <a:schemeClr val="accent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>
                <a:latin typeface="Arial"/>
                <a:cs typeface="Arial"/>
              </a:rPr>
              <a:t>    Eduardo Junqueira nº30241 ERSC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186015-0A46-2ABD-AB7B-3CF1B52B6C59}"/>
              </a:ext>
            </a:extLst>
          </p:cNvPr>
          <p:cNvSpPr txBox="1"/>
          <p:nvPr/>
        </p:nvSpPr>
        <p:spPr>
          <a:xfrm>
            <a:off x="14144305" y="11565688"/>
            <a:ext cx="9343548" cy="1754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solidFill>
                  <a:schemeClr val="bg1"/>
                </a:solidFill>
                <a:latin typeface="Arial"/>
              </a:rPr>
              <a:t>Supervisionado</a:t>
            </a:r>
            <a:r>
              <a:rPr lang="en-US" b="1" dirty="0">
                <a:solidFill>
                  <a:schemeClr val="bg1"/>
                </a:solidFill>
                <a:latin typeface="Arial"/>
              </a:rPr>
              <a:t> </a:t>
            </a:r>
            <a:r>
              <a:rPr lang="en-US" b="1" err="1">
                <a:solidFill>
                  <a:schemeClr val="bg1"/>
                </a:solidFill>
                <a:latin typeface="Arial"/>
              </a:rPr>
              <a:t>por</a:t>
            </a:r>
            <a:r>
              <a:rPr lang="en-US" b="1" dirty="0">
                <a:solidFill>
                  <a:schemeClr val="bg1"/>
                </a:solidFill>
                <a:latin typeface="Arial"/>
              </a:rPr>
              <a:t>:</a:t>
            </a:r>
          </a:p>
          <a:p>
            <a:r>
              <a:rPr lang="en-US" b="1" dirty="0">
                <a:solidFill>
                  <a:schemeClr val="bg1"/>
                </a:solidFill>
                <a:latin typeface="Arial"/>
                <a:ea typeface="+mj-lt"/>
                <a:cs typeface="+mj-lt"/>
              </a:rPr>
              <a:t>Prof. Nuno Torres</a:t>
            </a:r>
            <a:endParaRPr lang="en-US" b="1" dirty="0">
              <a:solidFill>
                <a:schemeClr val="bg1"/>
              </a:solidFill>
              <a:latin typeface="Arial"/>
            </a:endParaRPr>
          </a:p>
          <a:p>
            <a:pPr marL="0" marR="0" indent="0" algn="l" defTabSz="182889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36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+mj-ea"/>
              <a:cs typeface="+mj-cs"/>
            </a:endParaRPr>
          </a:p>
        </p:txBody>
      </p:sp>
    </p:spTree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xfrm>
            <a:off x="1176867" y="438150"/>
            <a:ext cx="17098740" cy="2282473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 defTabSz="1481401">
              <a:defRPr sz="9720"/>
            </a:lvl1pPr>
          </a:lstStyle>
          <a:p>
            <a:pPr algn="ctr"/>
            <a:r>
              <a:rPr lang="pt-PT" sz="9600" b="1" dirty="0">
                <a:solidFill>
                  <a:srgbClr val="E8641E"/>
                </a:solidFill>
                <a:latin typeface="Arial"/>
                <a:cs typeface="Arial"/>
              </a:rPr>
              <a:t>....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idx="13"/>
          </p:nvPr>
        </p:nvSpPr>
        <p:spPr>
          <a:xfrm>
            <a:off x="1135769" y="2995690"/>
            <a:ext cx="21945600" cy="8589385"/>
          </a:xfrm>
          <a:prstGeom prst="rect">
            <a:avLst/>
          </a:prstGeom>
        </p:spPr>
        <p:txBody>
          <a:bodyPr lIns="45719" tIns="45720" rIns="45719" bIns="45720" anchor="t">
            <a:noAutofit/>
          </a:bodyPr>
          <a:lstStyle/>
          <a:p>
            <a:r>
              <a:rPr lang="en-US" sz="3600" dirty="0">
                <a:latin typeface="Arial"/>
              </a:rPr>
              <a:t>-….</a:t>
            </a:r>
          </a:p>
        </p:txBody>
      </p:sp>
    </p:spTree>
    <p:extLst>
      <p:ext uri="{BB962C8B-B14F-4D97-AF65-F5344CB8AC3E}">
        <p14:creationId xmlns:p14="http://schemas.microsoft.com/office/powerpoint/2010/main" val="3197905655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xfrm>
            <a:off x="2791975" y="875033"/>
            <a:ext cx="17130644" cy="3016250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 defTabSz="1481401">
              <a:defRPr sz="9720"/>
            </a:lvl1pPr>
          </a:lstStyle>
          <a:p>
            <a:pPr algn="ctr"/>
            <a:r>
              <a:rPr lang="pt-PT" sz="12000" b="1" dirty="0">
                <a:solidFill>
                  <a:srgbClr val="E8641E"/>
                </a:solidFill>
                <a:latin typeface="Arial"/>
                <a:cs typeface="Arial"/>
              </a:rPr>
              <a:t>...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 lIns="45719" tIns="45720" rIns="45719" bIns="45720" anchor="t">
            <a:normAutofit/>
          </a:bodyPr>
          <a:lstStyle/>
          <a:p>
            <a:endParaRPr lang="en-US" b="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2525948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xfrm>
            <a:off x="1219200" y="438150"/>
            <a:ext cx="16309676" cy="298749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 defTabSz="1481401">
              <a:defRPr sz="9720"/>
            </a:lvl1pPr>
          </a:lstStyle>
          <a:p>
            <a:pPr algn="ctr"/>
            <a:r>
              <a:rPr lang="pt-PT" sz="9600" dirty="0">
                <a:solidFill>
                  <a:srgbClr val="E8641E"/>
                </a:solidFill>
                <a:latin typeface="Helvetica Neue Light"/>
              </a:rPr>
              <a:t>....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 lIns="45719" tIns="45720" rIns="45719" bIns="45720" anchor="t">
            <a:normAutofit/>
          </a:bodyPr>
          <a:lstStyle/>
          <a:p>
            <a:r>
              <a:rPr lang="en-US" dirty="0">
                <a:cs typeface="Arial"/>
              </a:rPr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1050503223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xfrm>
            <a:off x="-7006" y="438150"/>
            <a:ext cx="24345460" cy="214219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 defTabSz="1481401">
              <a:defRPr sz="9720"/>
            </a:lvl1pPr>
          </a:lstStyle>
          <a:p>
            <a:pPr algn="ctr"/>
            <a:r>
              <a:rPr lang="en-US" dirty="0"/>
              <a:t>…..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A04E54-4B98-51B5-2D4B-8A8BE0ACF1E5}"/>
              </a:ext>
            </a:extLst>
          </p:cNvPr>
          <p:cNvSpPr txBox="1"/>
          <p:nvPr/>
        </p:nvSpPr>
        <p:spPr>
          <a:xfrm>
            <a:off x="511487" y="8622903"/>
            <a:ext cx="2334736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</a:rPr>
              <a:t>……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1E153F-99F8-39BC-C4C8-EA06C99E70A0}"/>
              </a:ext>
            </a:extLst>
          </p:cNvPr>
          <p:cNvSpPr txBox="1"/>
          <p:nvPr/>
        </p:nvSpPr>
        <p:spPr>
          <a:xfrm>
            <a:off x="3824548" y="2546769"/>
            <a:ext cx="17469435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+mj-lt"/>
                <a:cs typeface="+mj-lt"/>
              </a:rPr>
              <a:t>Fig. 10 COMPARAÇÃO ENTRE OS FRAMEWORKS NIS E NIS2 </a:t>
            </a:r>
            <a:r>
              <a:rPr lang="en-US" b="1" dirty="0">
                <a:latin typeface="Arial"/>
                <a:ea typeface="+mj-lt"/>
                <a:cs typeface="+mj-lt"/>
              </a:rPr>
              <a:t>[1] [10] [15].</a:t>
            </a:r>
            <a:endParaRPr lang="en-US" b="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366818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xfrm>
            <a:off x="1219200" y="438150"/>
            <a:ext cx="21945600" cy="186606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 defTabSz="1481401">
              <a:defRPr sz="9720"/>
            </a:lvl1pPr>
          </a:lstStyle>
          <a:p>
            <a:pPr algn="ctr"/>
            <a:r>
              <a:rPr lang="en-US" dirty="0"/>
              <a:t>…..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727C2E-9CD1-0757-F4AB-4A3EE88AF321}"/>
              </a:ext>
            </a:extLst>
          </p:cNvPr>
          <p:cNvSpPr txBox="1"/>
          <p:nvPr/>
        </p:nvSpPr>
        <p:spPr>
          <a:xfrm>
            <a:off x="1016762" y="3173422"/>
            <a:ext cx="21635794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285887495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xfrm>
            <a:off x="1219200" y="438150"/>
            <a:ext cx="21945600" cy="1866062"/>
          </a:xfrm>
          <a:prstGeom prst="rect">
            <a:avLst/>
          </a:prstGeom>
        </p:spPr>
        <p:txBody>
          <a:bodyPr lIns="45719" tIns="45720" rIns="45719" bIns="45720" anchor="ctr">
            <a:normAutofit fontScale="90000"/>
          </a:bodyPr>
          <a:lstStyle>
            <a:lvl1pPr defTabSz="1481401">
              <a:defRPr sz="9720"/>
            </a:lvl1pPr>
          </a:lstStyle>
          <a:p>
            <a:pPr algn="ctr"/>
            <a:r>
              <a:rPr lang="pt-PT" sz="12000" b="1" dirty="0">
                <a:solidFill>
                  <a:srgbClr val="E8641E"/>
                </a:solidFill>
                <a:latin typeface="Arial"/>
              </a:rPr>
              <a:t>....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727C2E-9CD1-0757-F4AB-4A3EE88AF321}"/>
              </a:ext>
            </a:extLst>
          </p:cNvPr>
          <p:cNvSpPr txBox="1"/>
          <p:nvPr/>
        </p:nvSpPr>
        <p:spPr>
          <a:xfrm>
            <a:off x="662623" y="2043091"/>
            <a:ext cx="9055867" cy="97184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182889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chemeClr val="accent4">
                  <a:lumOff val="-83000"/>
                </a:schemeClr>
              </a:solidFill>
              <a:effectLst/>
              <a:uFillTx/>
              <a:latin typeface="+mj-lt"/>
              <a:ea typeface="+mj-ea"/>
              <a:cs typeface="+mj-cs"/>
              <a:sym typeface="Helvetica Neue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58ADD6-A63D-404E-07CD-4CB0CB913E7B}"/>
              </a:ext>
            </a:extLst>
          </p:cNvPr>
          <p:cNvSpPr txBox="1"/>
          <p:nvPr/>
        </p:nvSpPr>
        <p:spPr>
          <a:xfrm>
            <a:off x="4732832" y="11999616"/>
            <a:ext cx="14072848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Arial"/>
                <a:ea typeface="+mj-lt"/>
                <a:cs typeface="+mj-lt"/>
              </a:rPr>
              <a:t>Fig. 11. </a:t>
            </a:r>
            <a:r>
              <a:rPr lang="en-US" err="1">
                <a:latin typeface="Arial"/>
                <a:ea typeface="+mj-lt"/>
                <a:cs typeface="+mj-lt"/>
              </a:rPr>
              <a:t>Diagrama</a:t>
            </a:r>
            <a:r>
              <a:rPr lang="en-US">
                <a:latin typeface="Arial"/>
                <a:ea typeface="+mj-lt"/>
                <a:cs typeface="+mj-lt"/>
              </a:rPr>
              <a:t> de </a:t>
            </a:r>
            <a:r>
              <a:rPr lang="en-US" err="1">
                <a:latin typeface="Arial"/>
                <a:ea typeface="+mj-lt"/>
                <a:cs typeface="+mj-lt"/>
              </a:rPr>
              <a:t>organizações</a:t>
            </a:r>
            <a:r>
              <a:rPr lang="en-US">
                <a:latin typeface="Arial"/>
                <a:ea typeface="+mj-lt"/>
                <a:cs typeface="+mj-lt"/>
              </a:rPr>
              <a:t> </a:t>
            </a:r>
            <a:r>
              <a:rPr lang="en-US" err="1">
                <a:latin typeface="Arial"/>
                <a:ea typeface="+mj-lt"/>
                <a:cs typeface="+mj-lt"/>
              </a:rPr>
              <a:t>portuguesas</a:t>
            </a:r>
            <a:r>
              <a:rPr lang="en-US">
                <a:latin typeface="Arial"/>
                <a:ea typeface="+mj-lt"/>
                <a:cs typeface="+mj-lt"/>
              </a:rPr>
              <a:t> </a:t>
            </a:r>
            <a:r>
              <a:rPr lang="en-US" b="1">
                <a:latin typeface="Arial"/>
                <a:ea typeface="+mj-lt"/>
                <a:cs typeface="+mj-lt"/>
              </a:rPr>
              <a:t>[16].</a:t>
            </a:r>
            <a:endParaRPr lang="en-US" b="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75480923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Conclusões"/>
          <p:cNvSpPr txBox="1">
            <a:spLocks noGrp="1"/>
          </p:cNvSpPr>
          <p:nvPr>
            <p:ph type="title"/>
          </p:nvPr>
        </p:nvSpPr>
        <p:spPr>
          <a:xfrm>
            <a:off x="1219200" y="438150"/>
            <a:ext cx="21945600" cy="265766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algn="ctr"/>
            <a:r>
              <a:rPr lang="en-US" b="1" err="1">
                <a:solidFill>
                  <a:srgbClr val="E8641E"/>
                </a:solidFill>
                <a:latin typeface="Arial"/>
              </a:rPr>
              <a:t>Instância</a:t>
            </a:r>
            <a:r>
              <a:rPr lang="en-US" b="1">
                <a:solidFill>
                  <a:srgbClr val="E8641E"/>
                </a:solidFill>
                <a:latin typeface="Arial"/>
              </a:rPr>
              <a:t> </a:t>
            </a:r>
            <a:r>
              <a:rPr lang="en-US" b="1" err="1">
                <a:solidFill>
                  <a:srgbClr val="E8641E"/>
                </a:solidFill>
                <a:latin typeface="Arial"/>
              </a:rPr>
              <a:t>Demonstração</a:t>
            </a: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3"/>
          </p:nvPr>
        </p:nvSpPr>
        <p:spPr>
          <a:xfrm>
            <a:off x="734227" y="2615665"/>
            <a:ext cx="5756695" cy="9741569"/>
          </a:xfrm>
          <a:prstGeom prst="rect">
            <a:avLst/>
          </a:prstGeom>
        </p:spPr>
        <p:txBody>
          <a:bodyPr lIns="45719" tIns="45720" rIns="45719" bIns="45720" anchor="t">
            <a:noAutofit/>
          </a:bodyPr>
          <a:lstStyle/>
          <a:p>
            <a:r>
              <a:rPr lang="en-US" sz="3600" dirty="0">
                <a:latin typeface="Arial"/>
                <a:cs typeface="Arial"/>
              </a:rPr>
              <a:t>Para </a:t>
            </a:r>
            <a:r>
              <a:rPr lang="en-US" sz="3600" dirty="0" err="1">
                <a:latin typeface="Arial"/>
                <a:cs typeface="Arial"/>
              </a:rPr>
              <a:t>provas</a:t>
            </a:r>
            <a:r>
              <a:rPr lang="en-US" sz="3600" dirty="0">
                <a:latin typeface="Arial"/>
                <a:cs typeface="Arial"/>
              </a:rPr>
              <a:t> de </a:t>
            </a:r>
            <a:r>
              <a:rPr lang="en-US" sz="3600" dirty="0" err="1">
                <a:latin typeface="Arial"/>
                <a:cs typeface="Arial"/>
              </a:rPr>
              <a:t>conceito</a:t>
            </a:r>
            <a:r>
              <a:rPr lang="en-US" sz="3600" dirty="0">
                <a:latin typeface="Arial"/>
                <a:cs typeface="Arial"/>
              </a:rPr>
              <a:t> </a:t>
            </a:r>
            <a:r>
              <a:rPr lang="en-US" sz="3600" dirty="0" err="1">
                <a:latin typeface="Arial"/>
                <a:cs typeface="Arial"/>
              </a:rPr>
              <a:t>temos</a:t>
            </a:r>
            <a:r>
              <a:rPr lang="en-US" sz="3600" dirty="0">
                <a:latin typeface="Arial"/>
                <a:cs typeface="Arial"/>
              </a:rPr>
              <a:t> </a:t>
            </a:r>
            <a:r>
              <a:rPr lang="en-US" sz="3600" dirty="0" err="1">
                <a:latin typeface="Arial"/>
                <a:cs typeface="Arial"/>
              </a:rPr>
              <a:t>os</a:t>
            </a:r>
            <a:r>
              <a:rPr lang="en-US" sz="3600" dirty="0">
                <a:latin typeface="Arial"/>
                <a:cs typeface="Arial"/>
              </a:rPr>
              <a:t> </a:t>
            </a:r>
            <a:r>
              <a:rPr lang="en-US" sz="3600" dirty="0" err="1">
                <a:latin typeface="Arial"/>
                <a:cs typeface="Arial"/>
              </a:rPr>
              <a:t>seguintes</a:t>
            </a:r>
            <a:r>
              <a:rPr lang="en-US" sz="3600" dirty="0">
                <a:latin typeface="Arial"/>
                <a:cs typeface="Arial"/>
              </a:rPr>
              <a:t> </a:t>
            </a:r>
            <a:r>
              <a:rPr lang="en-US" sz="3600" dirty="0" err="1">
                <a:latin typeface="Arial"/>
                <a:cs typeface="Arial"/>
              </a:rPr>
              <a:t>objetivos</a:t>
            </a:r>
            <a:r>
              <a:rPr lang="en-US" sz="3600" dirty="0">
                <a:latin typeface="Arial"/>
                <a:cs typeface="Arial"/>
              </a:rPr>
              <a:t>:</a:t>
            </a:r>
          </a:p>
          <a:p>
            <a:pPr marL="742950" indent="-742950">
              <a:buAutoNum type="arabicPeriod"/>
            </a:pPr>
            <a:endParaRPr lang="en-US" sz="3600" dirty="0">
              <a:latin typeface="Arial"/>
              <a:cs typeface="Arial"/>
            </a:endParaRPr>
          </a:p>
          <a:p>
            <a:pPr marL="742950" indent="-742950">
              <a:buAutoNum type="arabicPeriod"/>
            </a:pPr>
            <a:r>
              <a:rPr lang="en-US" sz="3600" b="1" dirty="0" err="1">
                <a:latin typeface="Arial"/>
                <a:cs typeface="Arial"/>
              </a:rPr>
              <a:t>Automatizar</a:t>
            </a:r>
            <a:r>
              <a:rPr lang="en-US" sz="3600" b="1" dirty="0">
                <a:latin typeface="Arial"/>
                <a:cs typeface="Arial"/>
              </a:rPr>
              <a:t> a </a:t>
            </a:r>
            <a:r>
              <a:rPr lang="en-US" sz="3600" b="1" dirty="0" err="1">
                <a:latin typeface="Arial"/>
                <a:cs typeface="Arial"/>
              </a:rPr>
              <a:t>configuração</a:t>
            </a:r>
            <a:r>
              <a:rPr lang="en-US" sz="3600" b="1" dirty="0">
                <a:latin typeface="Arial"/>
                <a:cs typeface="Arial"/>
              </a:rPr>
              <a:t> de </a:t>
            </a:r>
            <a:r>
              <a:rPr lang="en-US" sz="3600" b="1" dirty="0" err="1">
                <a:latin typeface="Arial"/>
                <a:cs typeface="Arial"/>
              </a:rPr>
              <a:t>uma</a:t>
            </a:r>
            <a:r>
              <a:rPr lang="en-US" sz="3600" b="1" dirty="0">
                <a:latin typeface="Arial"/>
                <a:cs typeface="Arial"/>
              </a:rPr>
              <a:t> rede </a:t>
            </a:r>
            <a:r>
              <a:rPr lang="en-US" sz="3600" b="1" dirty="0" err="1">
                <a:latin typeface="Arial"/>
                <a:cs typeface="Arial"/>
              </a:rPr>
              <a:t>utilizando</a:t>
            </a:r>
            <a:r>
              <a:rPr lang="en-US" sz="3600" b="1" dirty="0">
                <a:latin typeface="Arial"/>
                <a:cs typeface="Arial"/>
              </a:rPr>
              <a:t> Ansible e Python.</a:t>
            </a:r>
            <a:endParaRPr lang="en-US" sz="3600" dirty="0">
              <a:latin typeface="Arial"/>
              <a:cs typeface="Arial"/>
            </a:endParaRPr>
          </a:p>
          <a:p>
            <a:pPr marL="742950" indent="-742950">
              <a:buAutoNum type="arabicPeriod"/>
            </a:pPr>
            <a:endParaRPr lang="en-US" sz="3600" dirty="0">
              <a:latin typeface="Arial"/>
              <a:cs typeface="Arial"/>
            </a:endParaRPr>
          </a:p>
          <a:p>
            <a:pPr marL="742950" indent="-742950">
              <a:buAutoNum type="arabicPeriod"/>
            </a:pPr>
            <a:r>
              <a:rPr lang="en-US" sz="3600" b="1" dirty="0" err="1">
                <a:latin typeface="Arial"/>
                <a:cs typeface="Arial"/>
              </a:rPr>
              <a:t>Garantir</a:t>
            </a:r>
            <a:r>
              <a:rPr lang="en-US" sz="3600" b="1" dirty="0">
                <a:latin typeface="Arial"/>
                <a:cs typeface="Arial"/>
              </a:rPr>
              <a:t> </a:t>
            </a:r>
            <a:r>
              <a:rPr lang="en-US" sz="3600" b="1" dirty="0" err="1">
                <a:latin typeface="Arial"/>
                <a:cs typeface="Arial"/>
              </a:rPr>
              <a:t>conformidade</a:t>
            </a:r>
            <a:r>
              <a:rPr lang="en-US" sz="3600" b="1" dirty="0">
                <a:latin typeface="Arial"/>
                <a:cs typeface="Arial"/>
              </a:rPr>
              <a:t> com </a:t>
            </a:r>
            <a:r>
              <a:rPr lang="en-US" sz="3600" b="1" dirty="0" err="1">
                <a:latin typeface="Arial"/>
                <a:cs typeface="Arial"/>
              </a:rPr>
              <a:t>os</a:t>
            </a:r>
            <a:r>
              <a:rPr lang="en-US" sz="3600" b="1" dirty="0">
                <a:latin typeface="Arial"/>
                <a:cs typeface="Arial"/>
              </a:rPr>
              <a:t> </a:t>
            </a:r>
            <a:r>
              <a:rPr lang="en-US" sz="3600" b="1" dirty="0" err="1">
                <a:latin typeface="Arial"/>
                <a:cs typeface="Arial"/>
              </a:rPr>
              <a:t>requisitos</a:t>
            </a:r>
            <a:r>
              <a:rPr lang="en-US" sz="3600" b="1" dirty="0">
                <a:latin typeface="Arial"/>
                <a:cs typeface="Arial"/>
              </a:rPr>
              <a:t> da NIS2.</a:t>
            </a:r>
            <a:endParaRPr lang="en-US" sz="3600" dirty="0">
              <a:latin typeface="Arial"/>
              <a:cs typeface="Arial"/>
            </a:endParaRPr>
          </a:p>
          <a:p>
            <a:pPr marL="742950" indent="-742950">
              <a:buAutoNum type="arabicPeriod"/>
            </a:pPr>
            <a:endParaRPr lang="en-US" sz="3600" dirty="0">
              <a:latin typeface="Arial"/>
              <a:cs typeface="Arial"/>
            </a:endParaRPr>
          </a:p>
          <a:p>
            <a:pPr marL="742950" indent="-742950">
              <a:buAutoNum type="arabicPeriod"/>
            </a:pPr>
            <a:r>
              <a:rPr lang="en-US" sz="3600" b="1" dirty="0" err="1">
                <a:latin typeface="Arial"/>
                <a:cs typeface="Arial"/>
              </a:rPr>
              <a:t>Melhorar</a:t>
            </a:r>
            <a:r>
              <a:rPr lang="en-US" sz="3600" b="1" dirty="0">
                <a:latin typeface="Arial"/>
                <a:cs typeface="Arial"/>
              </a:rPr>
              <a:t> a </a:t>
            </a:r>
            <a:r>
              <a:rPr lang="en-US" sz="3600" b="1" dirty="0" err="1">
                <a:latin typeface="Arial"/>
                <a:cs typeface="Arial"/>
              </a:rPr>
              <a:t>segurança</a:t>
            </a:r>
            <a:r>
              <a:rPr lang="en-US" sz="3600" b="1" dirty="0">
                <a:latin typeface="Arial"/>
                <a:cs typeface="Arial"/>
              </a:rPr>
              <a:t>, </a:t>
            </a:r>
            <a:r>
              <a:rPr lang="en-US" sz="3600" b="1" dirty="0" err="1">
                <a:latin typeface="Arial"/>
                <a:cs typeface="Arial"/>
              </a:rPr>
              <a:t>resiliência</a:t>
            </a:r>
            <a:r>
              <a:rPr lang="en-US" sz="3600" b="1" dirty="0">
                <a:latin typeface="Arial"/>
                <a:cs typeface="Arial"/>
              </a:rPr>
              <a:t> e </a:t>
            </a:r>
            <a:r>
              <a:rPr lang="en-US" sz="3600" b="1" dirty="0" err="1">
                <a:latin typeface="Arial"/>
                <a:cs typeface="Arial"/>
              </a:rPr>
              <a:t>eficiência</a:t>
            </a:r>
            <a:r>
              <a:rPr lang="en-US" sz="3600" b="1" dirty="0">
                <a:latin typeface="Arial"/>
                <a:cs typeface="Arial"/>
              </a:rPr>
              <a:t> </a:t>
            </a:r>
            <a:r>
              <a:rPr lang="en-US" sz="3600" b="1" dirty="0" err="1">
                <a:latin typeface="Arial"/>
                <a:cs typeface="Arial"/>
              </a:rPr>
              <a:t>operacional</a:t>
            </a:r>
            <a:r>
              <a:rPr lang="en-US" sz="3600" b="1" dirty="0">
                <a:latin typeface="Arial"/>
                <a:cs typeface="Arial"/>
              </a:rPr>
              <a:t> da rede.</a:t>
            </a:r>
            <a:endParaRPr lang="en-US" sz="3600" dirty="0">
              <a:latin typeface="Arial"/>
              <a:cs typeface="Arial"/>
            </a:endParaRPr>
          </a:p>
          <a:p>
            <a:endParaRPr lang="en-US" sz="3600" dirty="0">
              <a:latin typeface="Arial"/>
              <a:cs typeface="Arial"/>
            </a:endParaRPr>
          </a:p>
          <a:p>
            <a:endParaRPr lang="en-US" sz="3600" dirty="0">
              <a:latin typeface="Arial"/>
              <a:cs typeface="Arial"/>
            </a:endParaRP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3DAD193-347D-67C4-508F-B20BFDC7A3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50300" y="2743721"/>
            <a:ext cx="16180466" cy="948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48479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Conclusões"/>
          <p:cNvSpPr txBox="1">
            <a:spLocks noGrp="1"/>
          </p:cNvSpPr>
          <p:nvPr>
            <p:ph type="title"/>
          </p:nvPr>
        </p:nvSpPr>
        <p:spPr>
          <a:xfrm>
            <a:off x="1219200" y="438150"/>
            <a:ext cx="21945600" cy="2657662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algn="ctr"/>
            <a:r>
              <a:rPr lang="en-US" b="1">
                <a:solidFill>
                  <a:srgbClr val="E8641E"/>
                </a:solidFill>
                <a:latin typeface="Arial"/>
              </a:rPr>
              <a:t>Ansible </a:t>
            </a:r>
            <a:r>
              <a:rPr lang="en-US" b="1" err="1">
                <a:solidFill>
                  <a:srgbClr val="E8641E"/>
                </a:solidFill>
                <a:latin typeface="Arial"/>
              </a:rPr>
              <a:t>Demonstração</a:t>
            </a: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pic>
        <p:nvPicPr>
          <p:cNvPr id="2" name="Picture 1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DF9E51F9-6D97-109A-7383-99A7B6D5E0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93915" y="2510451"/>
            <a:ext cx="12417510" cy="9546566"/>
          </a:xfrm>
          <a:prstGeom prst="rect">
            <a:avLst/>
          </a:prstGeom>
        </p:spPr>
      </p:pic>
      <p:sp>
        <p:nvSpPr>
          <p:cNvPr id="4" name="Body Level One…">
            <a:extLst>
              <a:ext uri="{FF2B5EF4-FFF2-40B4-BE49-F238E27FC236}">
                <a16:creationId xmlns:a16="http://schemas.microsoft.com/office/drawing/2014/main" id="{4BBDAD55-6782-950D-551D-40305DEC3FFF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1504478" y="2501554"/>
            <a:ext cx="7855788" cy="9569042"/>
          </a:xfrm>
          <a:prstGeom prst="rect">
            <a:avLst/>
          </a:prstGeom>
        </p:spPr>
        <p:txBody>
          <a:bodyPr lIns="45719" tIns="45720" rIns="45719" bIns="45720" anchor="t">
            <a:noAutofit/>
          </a:bodyPr>
          <a:lstStyle/>
          <a:p>
            <a:endParaRPr lang="en-US">
              <a:latin typeface="Arial"/>
              <a:cs typeface="Arial"/>
            </a:endParaRPr>
          </a:p>
          <a:p>
            <a:r>
              <a:rPr lang="en-US" err="1">
                <a:latin typeface="Arial"/>
                <a:cs typeface="Arial"/>
              </a:rPr>
              <a:t>Ficheiros</a:t>
            </a:r>
            <a:r>
              <a:rPr lang="en-US">
                <a:latin typeface="Arial"/>
                <a:cs typeface="Arial"/>
              </a:rPr>
              <a:t> .</a:t>
            </a:r>
            <a:r>
              <a:rPr lang="en-US" err="1">
                <a:latin typeface="Arial"/>
                <a:cs typeface="Arial"/>
              </a:rPr>
              <a:t>yml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permitem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introduzir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scipts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em</a:t>
            </a:r>
            <a:r>
              <a:rPr lang="en-US">
                <a:latin typeface="Arial"/>
                <a:cs typeface="Arial"/>
              </a:rPr>
              <a:t> python para </a:t>
            </a:r>
            <a:r>
              <a:rPr lang="en-US" err="1">
                <a:latin typeface="Arial"/>
                <a:cs typeface="Arial"/>
              </a:rPr>
              <a:t>automatizar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processos</a:t>
            </a:r>
            <a:r>
              <a:rPr lang="en-US">
                <a:latin typeface="Arial"/>
                <a:cs typeface="Arial"/>
              </a:rPr>
              <a:t>.</a:t>
            </a:r>
            <a:endParaRPr lang="en-US">
              <a:latin typeface="Arial"/>
            </a:endParaRPr>
          </a:p>
          <a:p>
            <a:endParaRPr lang="en-US">
              <a:latin typeface="Arial"/>
              <a:cs typeface="Arial"/>
            </a:endParaRPr>
          </a:p>
          <a:p>
            <a:endParaRPr lang="en-US">
              <a:latin typeface="Arial"/>
              <a:cs typeface="Arial"/>
            </a:endParaRPr>
          </a:p>
          <a:p>
            <a:endParaRPr lang="en-US">
              <a:latin typeface="Arial"/>
              <a:cs typeface="Arial"/>
            </a:endParaRPr>
          </a:p>
          <a:p>
            <a:r>
              <a:rPr lang="en-US">
                <a:latin typeface="Arial"/>
              </a:rPr>
              <a:t>Ansible playbook, </a:t>
            </a:r>
            <a:r>
              <a:rPr lang="en-US" err="1">
                <a:latin typeface="Arial"/>
              </a:rPr>
              <a:t>permite</a:t>
            </a:r>
            <a:r>
              <a:rPr lang="en-US">
                <a:latin typeface="Arial"/>
              </a:rPr>
              <a:t> </a:t>
            </a:r>
            <a:r>
              <a:rPr lang="en-US" err="1">
                <a:latin typeface="Arial"/>
              </a:rPr>
              <a:t>bexecutar</a:t>
            </a:r>
            <a:r>
              <a:rPr lang="en-US">
                <a:latin typeface="Arial"/>
              </a:rPr>
              <a:t> </a:t>
            </a:r>
            <a:r>
              <a:rPr lang="en-US" err="1">
                <a:latin typeface="Arial"/>
              </a:rPr>
              <a:t>os</a:t>
            </a:r>
            <a:r>
              <a:rPr lang="en-US">
                <a:latin typeface="Arial"/>
              </a:rPr>
              <a:t> </a:t>
            </a:r>
            <a:r>
              <a:rPr lang="en-US" err="1">
                <a:latin typeface="Arial"/>
              </a:rPr>
              <a:t>mesmos</a:t>
            </a:r>
            <a:r>
              <a:rPr lang="en-US">
                <a:latin typeface="Arial"/>
              </a:rPr>
              <a:t> e </a:t>
            </a:r>
            <a:r>
              <a:rPr lang="en-US" err="1">
                <a:latin typeface="Arial"/>
              </a:rPr>
              <a:t>criar</a:t>
            </a:r>
            <a:r>
              <a:rPr lang="en-US">
                <a:latin typeface="Arial"/>
              </a:rPr>
              <a:t> um </a:t>
            </a:r>
            <a:r>
              <a:rPr lang="en-US" err="1">
                <a:latin typeface="Arial"/>
              </a:rPr>
              <a:t>inventório</a:t>
            </a:r>
            <a:r>
              <a:rPr lang="en-US">
                <a:latin typeface="Arial"/>
              </a:rPr>
              <a:t> </a:t>
            </a:r>
            <a:r>
              <a:rPr lang="en-US" err="1">
                <a:latin typeface="Arial"/>
              </a:rPr>
              <a:t>através</a:t>
            </a:r>
            <a:r>
              <a:rPr lang="en-US">
                <a:latin typeface="Arial"/>
              </a:rPr>
              <a:t> dos </a:t>
            </a:r>
            <a:r>
              <a:rPr lang="en-US" err="1">
                <a:latin typeface="Arial"/>
              </a:rPr>
              <a:t>ficheiros</a:t>
            </a:r>
            <a:r>
              <a:rPr lang="en-US">
                <a:latin typeface="Arial"/>
              </a:rPr>
              <a:t> .</a:t>
            </a:r>
            <a:r>
              <a:rPr lang="en-US" err="1">
                <a:latin typeface="Arial"/>
              </a:rPr>
              <a:t>yml</a:t>
            </a:r>
            <a:r>
              <a:rPr lang="en-US">
                <a:latin typeface="Arial"/>
              </a:rPr>
              <a:t> </a:t>
            </a:r>
            <a:r>
              <a:rPr lang="en-US" err="1">
                <a:latin typeface="Arial"/>
              </a:rPr>
              <a:t>criados</a:t>
            </a:r>
            <a:r>
              <a:rPr lang="en-US">
                <a:latin typeface="Arial"/>
              </a:rPr>
              <a:t>.</a:t>
            </a:r>
            <a:endParaRPr lang="en-US" err="1">
              <a:latin typeface="Arial"/>
            </a:endParaRPr>
          </a:p>
        </p:txBody>
      </p:sp>
    </p:spTree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Conclusões"/>
          <p:cNvSpPr txBox="1">
            <a:spLocks noGrp="1"/>
          </p:cNvSpPr>
          <p:nvPr>
            <p:ph type="title"/>
          </p:nvPr>
        </p:nvSpPr>
        <p:spPr>
          <a:xfrm>
            <a:off x="1219200" y="438150"/>
            <a:ext cx="21945600" cy="1862953"/>
          </a:xfrm>
          <a:prstGeom prst="rect">
            <a:avLst/>
          </a:prstGeom>
        </p:spPr>
        <p:txBody>
          <a:bodyPr lIns="45719" tIns="45720" rIns="45719" bIns="45720" anchor="ctr">
            <a:normAutofit fontScale="90000"/>
          </a:bodyPr>
          <a:lstStyle/>
          <a:p>
            <a:pPr algn="ctr"/>
            <a:r>
              <a:rPr lang="en-US" b="1" err="1">
                <a:solidFill>
                  <a:srgbClr val="E8641E"/>
                </a:solidFill>
                <a:latin typeface="Arial"/>
              </a:rPr>
              <a:t>Conclusão</a:t>
            </a:r>
            <a:endParaRPr lang="en-US"/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3"/>
          </p:nvPr>
        </p:nvSpPr>
        <p:spPr>
          <a:xfrm>
            <a:off x="1219200" y="1864847"/>
            <a:ext cx="22740446" cy="10437445"/>
          </a:xfrm>
          <a:prstGeom prst="rect">
            <a:avLst/>
          </a:prstGeom>
        </p:spPr>
        <p:txBody>
          <a:bodyPr lIns="45719" tIns="45720" rIns="45719" bIns="45720" anchor="t">
            <a:noAutofit/>
          </a:bodyPr>
          <a:lstStyle/>
          <a:p>
            <a:r>
              <a:rPr lang="en-US" sz="4000" dirty="0">
                <a:latin typeface="Arial"/>
                <a:ea typeface="+mj-lt"/>
                <a:cs typeface="Arial"/>
              </a:rPr>
              <a:t>Para </a:t>
            </a:r>
            <a:r>
              <a:rPr lang="en-US" sz="4000" err="1">
                <a:latin typeface="Arial"/>
                <a:ea typeface="+mj-lt"/>
                <a:cs typeface="Arial"/>
              </a:rPr>
              <a:t>iniciativas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futuras</a:t>
            </a:r>
            <a:r>
              <a:rPr lang="en-US" sz="4000" dirty="0">
                <a:latin typeface="Arial"/>
                <a:ea typeface="+mj-lt"/>
                <a:cs typeface="Arial"/>
              </a:rPr>
              <a:t>, é </a:t>
            </a:r>
            <a:r>
              <a:rPr lang="en-US" sz="4000" err="1">
                <a:latin typeface="Arial"/>
                <a:ea typeface="+mj-lt"/>
                <a:cs typeface="Arial"/>
              </a:rPr>
              <a:t>essencial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validar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ou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tentar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validar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componentes</a:t>
            </a:r>
            <a:r>
              <a:rPr lang="en-US" sz="4000" dirty="0">
                <a:latin typeface="Arial"/>
                <a:ea typeface="+mj-lt"/>
                <a:cs typeface="Arial"/>
              </a:rPr>
              <a:t> da NIS2 e </a:t>
            </a:r>
            <a:r>
              <a:rPr lang="en-US" sz="4000" err="1">
                <a:latin typeface="Arial"/>
                <a:ea typeface="+mj-lt"/>
                <a:cs typeface="Arial"/>
              </a:rPr>
              <a:t>demonstrar</a:t>
            </a:r>
            <a:r>
              <a:rPr lang="en-US" sz="4000" dirty="0">
                <a:latin typeface="Arial"/>
                <a:ea typeface="+mj-lt"/>
                <a:cs typeface="Arial"/>
              </a:rPr>
              <a:t> a </a:t>
            </a:r>
            <a:r>
              <a:rPr lang="en-US" sz="4000" err="1">
                <a:latin typeface="Arial"/>
                <a:ea typeface="+mj-lt"/>
                <a:cs typeface="Arial"/>
              </a:rPr>
              <a:t>sua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implementação</a:t>
            </a:r>
            <a:r>
              <a:rPr lang="en-US" sz="4000" dirty="0">
                <a:latin typeface="Arial"/>
                <a:ea typeface="+mj-lt"/>
                <a:cs typeface="Arial"/>
              </a:rPr>
              <a:t> de forma </a:t>
            </a:r>
            <a:r>
              <a:rPr lang="en-US" sz="4000" err="1">
                <a:latin typeface="Arial"/>
                <a:ea typeface="+mj-lt"/>
                <a:cs typeface="Arial"/>
              </a:rPr>
              <a:t>eficaz</a:t>
            </a:r>
            <a:r>
              <a:rPr lang="en-US" sz="4000" dirty="0">
                <a:latin typeface="Arial"/>
                <a:ea typeface="+mj-lt"/>
                <a:cs typeface="Arial"/>
              </a:rPr>
              <a:t>. A </a:t>
            </a:r>
            <a:r>
              <a:rPr lang="en-US" sz="4000" err="1">
                <a:latin typeface="Arial"/>
                <a:ea typeface="+mj-lt"/>
                <a:cs typeface="Arial"/>
              </a:rPr>
              <a:t>directiva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promove</a:t>
            </a:r>
            <a:r>
              <a:rPr lang="en-US" sz="4000" dirty="0">
                <a:latin typeface="Arial"/>
                <a:ea typeface="+mj-lt"/>
                <a:cs typeface="Arial"/>
              </a:rPr>
              <a:t> a </a:t>
            </a:r>
            <a:r>
              <a:rPr lang="en-US" sz="4000" err="1">
                <a:latin typeface="Arial"/>
                <a:ea typeface="+mj-lt"/>
                <a:cs typeface="Arial"/>
              </a:rPr>
              <a:t>responsabilidade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organizacional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ao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mesmo</a:t>
            </a:r>
            <a:r>
              <a:rPr lang="en-US" sz="4000" dirty="0">
                <a:latin typeface="Arial"/>
                <a:ea typeface="+mj-lt"/>
                <a:cs typeface="Arial"/>
              </a:rPr>
              <a:t> tempo que </a:t>
            </a:r>
            <a:r>
              <a:rPr lang="en-US" sz="4000" err="1">
                <a:latin typeface="Arial"/>
                <a:ea typeface="+mj-lt"/>
                <a:cs typeface="Arial"/>
              </a:rPr>
              <a:t>constrói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uma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cultura</a:t>
            </a:r>
            <a:r>
              <a:rPr lang="en-US" sz="4000" dirty="0">
                <a:latin typeface="Arial"/>
                <a:ea typeface="+mj-lt"/>
                <a:cs typeface="Arial"/>
              </a:rPr>
              <a:t> de </a:t>
            </a:r>
            <a:r>
              <a:rPr lang="en-US" sz="4000" err="1">
                <a:latin typeface="Arial"/>
                <a:ea typeface="+mj-lt"/>
                <a:cs typeface="Arial"/>
              </a:rPr>
              <a:t>conhecimento</a:t>
            </a:r>
            <a:r>
              <a:rPr lang="en-US" sz="4000" dirty="0">
                <a:latin typeface="Arial"/>
                <a:ea typeface="+mj-lt"/>
                <a:cs typeface="Arial"/>
              </a:rPr>
              <a:t> e </a:t>
            </a:r>
            <a:r>
              <a:rPr lang="en-US" sz="4000" err="1">
                <a:latin typeface="Arial"/>
                <a:ea typeface="+mj-lt"/>
                <a:cs typeface="Arial"/>
              </a:rPr>
              <a:t>resiliência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na</a:t>
            </a:r>
            <a:r>
              <a:rPr lang="en-US" sz="4000" dirty="0">
                <a:latin typeface="Arial"/>
                <a:ea typeface="+mj-lt"/>
                <a:cs typeface="Arial"/>
              </a:rPr>
              <a:t> </a:t>
            </a:r>
            <a:r>
              <a:rPr lang="en-US" sz="4000" err="1">
                <a:latin typeface="Arial"/>
                <a:ea typeface="+mj-lt"/>
                <a:cs typeface="Arial"/>
              </a:rPr>
              <a:t>área</a:t>
            </a:r>
            <a:r>
              <a:rPr lang="en-US" sz="4000" dirty="0">
                <a:latin typeface="Arial"/>
                <a:ea typeface="+mj-lt"/>
                <a:cs typeface="Arial"/>
              </a:rPr>
              <a:t> da </a:t>
            </a:r>
            <a:r>
              <a:rPr lang="en-US" sz="4000" err="1">
                <a:latin typeface="Arial"/>
                <a:ea typeface="+mj-lt"/>
                <a:cs typeface="Arial"/>
              </a:rPr>
              <a:t>cibersegurança</a:t>
            </a:r>
            <a:r>
              <a:rPr lang="en-US" sz="4000" dirty="0">
                <a:latin typeface="Arial"/>
                <a:ea typeface="+mj-lt"/>
                <a:cs typeface="Arial"/>
              </a:rPr>
              <a:t>. </a:t>
            </a:r>
          </a:p>
          <a:p>
            <a:endParaRPr lang="pt-PT" sz="4000" dirty="0">
              <a:latin typeface="Arial"/>
              <a:ea typeface="+mj-lt"/>
              <a:cs typeface="+mj-lt"/>
            </a:endParaRPr>
          </a:p>
          <a:p>
            <a:r>
              <a:rPr lang="pt-PT" sz="4000" dirty="0">
                <a:latin typeface="Arial"/>
                <a:ea typeface="+mj-lt"/>
                <a:cs typeface="+mj-lt"/>
              </a:rPr>
              <a:t>Em Portugal, a incorporação deste regulamento na legislação nacional sublinha a conformidade das políticas locais com as necessidades da UE, ao mesmo tempo que resolve questões operacionais específicas. </a:t>
            </a:r>
          </a:p>
          <a:p>
            <a:endParaRPr lang="pt-PT" sz="4000" dirty="0">
              <a:latin typeface="Arial"/>
              <a:ea typeface="+mj-lt"/>
              <a:cs typeface="+mj-lt"/>
            </a:endParaRPr>
          </a:p>
          <a:p>
            <a:pPr marL="0" indent="0">
              <a:buNone/>
            </a:pPr>
            <a:r>
              <a:rPr lang="pt-PT" sz="4000" dirty="0">
                <a:latin typeface="Arial"/>
                <a:ea typeface="+mj-lt"/>
                <a:cs typeface="+mj-lt"/>
              </a:rPr>
              <a:t>-Ao promover a automatização de tarefas, o </a:t>
            </a:r>
            <a:r>
              <a:rPr lang="pt-PT" sz="4000" err="1">
                <a:latin typeface="Arial"/>
                <a:ea typeface="+mj-lt"/>
                <a:cs typeface="+mj-lt"/>
              </a:rPr>
              <a:t>Ansible</a:t>
            </a:r>
            <a:r>
              <a:rPr lang="pt-PT" sz="4000" dirty="0">
                <a:latin typeface="Arial"/>
                <a:ea typeface="+mj-lt"/>
                <a:cs typeface="+mj-lt"/>
              </a:rPr>
              <a:t> reduz erros humanos, melhora a consistência nas 2 configurações e agiliza a implementação de medidas de segurança , alinhando-se com as exigências da NIS de garantir a proteção contra riscos e vulnerabilidades cibernéticas.</a:t>
            </a:r>
          </a:p>
          <a:p>
            <a:pPr marL="0" indent="0">
              <a:buNone/>
            </a:pPr>
            <a:endParaRPr lang="pt-PT" sz="4000" dirty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4000" dirty="0">
                <a:latin typeface="Arial"/>
                <a:cs typeface="Arial"/>
              </a:rPr>
              <a:t>-A </a:t>
            </a:r>
            <a:r>
              <a:rPr lang="en-US" sz="4000" err="1">
                <a:latin typeface="Arial"/>
                <a:cs typeface="Arial"/>
              </a:rPr>
              <a:t>utilização</a:t>
            </a:r>
            <a:r>
              <a:rPr lang="en-US" sz="4000" dirty="0">
                <a:latin typeface="Arial"/>
                <a:cs typeface="Arial"/>
              </a:rPr>
              <a:t> de Ansible para </a:t>
            </a:r>
            <a:r>
              <a:rPr lang="en-US" sz="4000" err="1">
                <a:latin typeface="Arial"/>
                <a:cs typeface="Arial"/>
              </a:rPr>
              <a:t>automatizar</a:t>
            </a:r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err="1">
                <a:latin typeface="Arial"/>
                <a:cs typeface="Arial"/>
              </a:rPr>
              <a:t>os</a:t>
            </a:r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err="1">
                <a:latin typeface="Arial"/>
                <a:cs typeface="Arial"/>
              </a:rPr>
              <a:t>processos</a:t>
            </a:r>
            <a:r>
              <a:rPr lang="en-US" sz="4000" dirty="0">
                <a:latin typeface="Arial"/>
                <a:cs typeface="Arial"/>
              </a:rPr>
              <a:t> é </a:t>
            </a:r>
            <a:r>
              <a:rPr lang="en-US" sz="4000" err="1">
                <a:latin typeface="Arial"/>
                <a:cs typeface="Arial"/>
              </a:rPr>
              <a:t>relevante</a:t>
            </a:r>
            <a:r>
              <a:rPr lang="en-US" sz="4000" dirty="0">
                <a:latin typeface="Arial"/>
                <a:cs typeface="Arial"/>
              </a:rPr>
              <a:t> para o </a:t>
            </a:r>
            <a:r>
              <a:rPr lang="en-US" sz="4000" err="1">
                <a:latin typeface="Arial"/>
                <a:cs typeface="Arial"/>
              </a:rPr>
              <a:t>conceito</a:t>
            </a:r>
            <a:r>
              <a:rPr lang="en-US" sz="4000" dirty="0">
                <a:latin typeface="Arial"/>
                <a:cs typeface="Arial"/>
              </a:rPr>
              <a:t> da NIS, pois </a:t>
            </a:r>
            <a:r>
              <a:rPr lang="en-US" sz="4000" err="1">
                <a:latin typeface="Arial"/>
                <a:cs typeface="Arial"/>
              </a:rPr>
              <a:t>remete</a:t>
            </a:r>
            <a:r>
              <a:rPr lang="en-US" sz="4000" dirty="0">
                <a:latin typeface="Arial"/>
                <a:cs typeface="Arial"/>
              </a:rPr>
              <a:t> para </a:t>
            </a:r>
            <a:r>
              <a:rPr lang="en-US" sz="4000" err="1">
                <a:latin typeface="Arial"/>
                <a:cs typeface="Arial"/>
              </a:rPr>
              <a:t>uma</a:t>
            </a:r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err="1">
                <a:latin typeface="Arial"/>
                <a:cs typeface="Arial"/>
              </a:rPr>
              <a:t>lógica</a:t>
            </a:r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err="1">
                <a:latin typeface="Arial"/>
                <a:cs typeface="Arial"/>
              </a:rPr>
              <a:t>mais</a:t>
            </a:r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err="1">
                <a:latin typeface="Arial"/>
                <a:cs typeface="Arial"/>
              </a:rPr>
              <a:t>estruturada</a:t>
            </a:r>
            <a:r>
              <a:rPr lang="en-US" sz="4000" dirty="0">
                <a:latin typeface="Arial"/>
                <a:cs typeface="Arial"/>
              </a:rPr>
              <a:t> e </a:t>
            </a:r>
            <a:r>
              <a:rPr lang="en-US" sz="4000" err="1">
                <a:latin typeface="Arial"/>
                <a:cs typeface="Arial"/>
              </a:rPr>
              <a:t>segura</a:t>
            </a:r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err="1">
                <a:latin typeface="Arial"/>
                <a:cs typeface="Arial"/>
              </a:rPr>
              <a:t>na</a:t>
            </a:r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err="1">
                <a:latin typeface="Arial"/>
                <a:cs typeface="Arial"/>
              </a:rPr>
              <a:t>gestão</a:t>
            </a:r>
            <a:r>
              <a:rPr lang="en-US" sz="4000" dirty="0">
                <a:latin typeface="Arial"/>
                <a:cs typeface="Arial"/>
              </a:rPr>
              <a:t> de </a:t>
            </a:r>
            <a:r>
              <a:rPr lang="en-US" sz="4000" err="1">
                <a:latin typeface="Arial"/>
                <a:cs typeface="Arial"/>
              </a:rPr>
              <a:t>infraestruturas</a:t>
            </a:r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err="1">
                <a:latin typeface="Arial"/>
                <a:cs typeface="Arial"/>
              </a:rPr>
              <a:t>críticas</a:t>
            </a:r>
            <a:r>
              <a:rPr lang="en-US" sz="4000" dirty="0">
                <a:latin typeface="Arial"/>
                <a:cs typeface="Arial"/>
              </a:rPr>
              <a:t>.</a:t>
            </a:r>
            <a:endParaRPr lang="pt-PT" sz="40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8134062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Conclusõ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r>
              <a:rPr lang="pt-PT" sz="9600" dirty="0">
                <a:solidFill>
                  <a:srgbClr val="E8641E"/>
                </a:solidFill>
                <a:latin typeface="Arial"/>
                <a:cs typeface="Arial"/>
              </a:rPr>
              <a:t>       Bibliografia</a:t>
            </a:r>
            <a:endParaRPr lang="pt-PT" sz="96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3"/>
          </p:nvPr>
        </p:nvSpPr>
        <p:spPr>
          <a:xfrm>
            <a:off x="1219200" y="2981222"/>
            <a:ext cx="21945600" cy="8589385"/>
          </a:xfrm>
          <a:prstGeom prst="rect">
            <a:avLst/>
          </a:prstGeom>
        </p:spPr>
        <p:txBody>
          <a:bodyPr lIns="45719" tIns="45720" rIns="45719" bIns="45720" anchor="t">
            <a:noAutofit/>
          </a:bodyPr>
          <a:lstStyle/>
          <a:p>
            <a:r>
              <a:rPr lang="en-US" sz="1200" b="1" dirty="0">
                <a:latin typeface="Arial"/>
                <a:ea typeface="+mj-lt"/>
                <a:cs typeface="+mj-lt"/>
              </a:rPr>
              <a:t>[1]</a:t>
            </a:r>
            <a:r>
              <a:rPr lang="en-US" sz="1200" dirty="0">
                <a:latin typeface="Arial"/>
                <a:ea typeface="+mj-lt"/>
                <a:cs typeface="+mj-lt"/>
              </a:rPr>
              <a:t>Pikó, A., Bánáti, A., &amp; Kail, E. (2024). Supporting NIS 2 Directive with SOC - 2024 IEEE 22nd Jubilee International Symposium on Intelligent Systems and Informatics (SISY). </a:t>
            </a:r>
            <a:r>
              <a:rPr lang="en-US" sz="1200" i="1" dirty="0">
                <a:latin typeface="Arial"/>
                <a:ea typeface="+mj-lt"/>
                <a:cs typeface="+mj-lt"/>
              </a:rPr>
              <a:t>2024 IEEE 22nd Jubilee International Symposium on Intelligent Systems and Informatics (SISY)</a:t>
            </a:r>
            <a:r>
              <a:rPr lang="en-US" sz="1200" dirty="0">
                <a:latin typeface="Arial"/>
                <a:ea typeface="+mj-lt"/>
                <a:cs typeface="+mj-lt"/>
              </a:rPr>
              <a:t>, 533–540. </a:t>
            </a:r>
            <a:r>
              <a:rPr lang="en-US" sz="1200" dirty="0">
                <a:latin typeface="Arial"/>
                <a:ea typeface="+mj-lt"/>
                <a:cs typeface="+mj-lt"/>
                <a:hlinkClick r:id="rId7"/>
              </a:rPr>
              <a:t>https://doi.org/10.1109/SISY62279.2024.10737537</a:t>
            </a:r>
            <a:endParaRPr lang="en-US" sz="1200" dirty="0">
              <a:latin typeface="Arial"/>
            </a:endParaRPr>
          </a:p>
          <a:p>
            <a:r>
              <a:rPr lang="en-US" sz="1200" b="1" dirty="0">
                <a:latin typeface="Arial"/>
                <a:ea typeface="+mj-lt"/>
                <a:cs typeface="+mj-lt"/>
              </a:rPr>
              <a:t>[2]</a:t>
            </a:r>
            <a:r>
              <a:rPr lang="en-US" sz="1200" err="1">
                <a:latin typeface="Arial"/>
                <a:ea typeface="+mj-lt"/>
                <a:cs typeface="+mj-lt"/>
              </a:rPr>
              <a:t>Matkovskaya</a:t>
            </a:r>
            <a:r>
              <a:rPr lang="en-US" sz="1200" dirty="0">
                <a:latin typeface="Arial"/>
                <a:ea typeface="+mj-lt"/>
                <a:cs typeface="+mj-lt"/>
              </a:rPr>
              <a:t>, Y. S., &amp; </a:t>
            </a:r>
            <a:r>
              <a:rPr lang="en-US" sz="1200" err="1">
                <a:latin typeface="Arial"/>
                <a:ea typeface="+mj-lt"/>
                <a:cs typeface="+mj-lt"/>
              </a:rPr>
              <a:t>Rusyaeva</a:t>
            </a:r>
            <a:r>
              <a:rPr lang="en-US" sz="1200" dirty="0">
                <a:latin typeface="Arial"/>
                <a:ea typeface="+mj-lt"/>
                <a:cs typeface="+mj-lt"/>
              </a:rPr>
              <a:t>, E. (2024). National Innovation Systems (NIS) of the Ecosystem Type: Monitoring the Possibilities of Managing Their Development - 2024 17th International Conference on Management of Large-Scale System Development (MLSD). </a:t>
            </a:r>
            <a:r>
              <a:rPr lang="en-US" sz="1200" i="1" dirty="0">
                <a:latin typeface="Arial"/>
                <a:ea typeface="+mj-lt"/>
                <a:cs typeface="+mj-lt"/>
              </a:rPr>
              <a:t>2024 17th International Conference on Management of Large-Scale System Development (MLSD)</a:t>
            </a:r>
            <a:r>
              <a:rPr lang="en-US" sz="1200" dirty="0">
                <a:latin typeface="Arial"/>
                <a:ea typeface="+mj-lt"/>
                <a:cs typeface="+mj-lt"/>
              </a:rPr>
              <a:t>, 1–4. </a:t>
            </a:r>
            <a:r>
              <a:rPr lang="en-US" sz="1200" dirty="0">
                <a:latin typeface="Arial"/>
                <a:ea typeface="+mj-lt"/>
                <a:cs typeface="+mj-lt"/>
                <a:hlinkClick r:id="rId8"/>
              </a:rPr>
              <a:t>https://doi.org/10.1109/MLSD61779.2024.10739634</a:t>
            </a:r>
            <a:endParaRPr lang="en-US" sz="1200" dirty="0">
              <a:latin typeface="Arial"/>
            </a:endParaRPr>
          </a:p>
          <a:p>
            <a:r>
              <a:rPr lang="en-US" sz="1200" b="1" dirty="0">
                <a:latin typeface="Arial"/>
                <a:ea typeface="+mj-lt"/>
                <a:cs typeface="+mj-lt"/>
              </a:rPr>
              <a:t>[3]</a:t>
            </a:r>
            <a:r>
              <a:rPr lang="en-US" sz="1200" dirty="0">
                <a:latin typeface="Arial"/>
                <a:ea typeface="+mj-lt"/>
                <a:cs typeface="+mj-lt"/>
              </a:rPr>
              <a:t>Shukla, M., Johnson, S. D., &amp; Jones, P. (2019). Does the NIS implementation strategy effectively address cyber security risks in the UK? </a:t>
            </a:r>
            <a:r>
              <a:rPr lang="en-US" sz="1200" i="1" dirty="0">
                <a:latin typeface="Arial"/>
                <a:ea typeface="+mj-lt"/>
                <a:cs typeface="+mj-lt"/>
              </a:rPr>
              <a:t>2019 International Conference on Cyber Security and Protection of Digital Services (Cyber Security)</a:t>
            </a:r>
            <a:r>
              <a:rPr lang="en-US" sz="1200" dirty="0">
                <a:latin typeface="Arial"/>
                <a:ea typeface="+mj-lt"/>
                <a:cs typeface="+mj-lt"/>
              </a:rPr>
              <a:t>, 1–11. </a:t>
            </a:r>
            <a:r>
              <a:rPr lang="en-US" sz="1200" dirty="0">
                <a:latin typeface="Arial"/>
                <a:ea typeface="+mj-lt"/>
                <a:cs typeface="+mj-lt"/>
                <a:hlinkClick r:id="rId9"/>
              </a:rPr>
              <a:t>https://doi.org/10.1109/CyberSecPODS.2019.8884963</a:t>
            </a:r>
            <a:endParaRPr lang="en-US" sz="1200" dirty="0">
              <a:latin typeface="Arial"/>
            </a:endParaRPr>
          </a:p>
          <a:p>
            <a:r>
              <a:rPr lang="en-US" sz="1200" b="1" dirty="0">
                <a:latin typeface="Arial"/>
                <a:ea typeface="+mj-lt"/>
                <a:cs typeface="+mj-lt"/>
              </a:rPr>
              <a:t>[4]</a:t>
            </a:r>
            <a:r>
              <a:rPr lang="en-US" sz="1200" dirty="0">
                <a:latin typeface="Arial"/>
                <a:ea typeface="+mj-lt"/>
                <a:cs typeface="+mj-lt"/>
              </a:rPr>
              <a:t>Contero, C. A. (2023). NIS2 Impact on Electronic Communications Networks Providers - 2023 International Workshop on Fiber Optics on Access Networks (FOAN). </a:t>
            </a:r>
            <a:r>
              <a:rPr lang="en-US" sz="1200" i="1" dirty="0">
                <a:latin typeface="Arial"/>
                <a:ea typeface="+mj-lt"/>
                <a:cs typeface="+mj-lt"/>
              </a:rPr>
              <a:t>2023 International Workshop on Fiber Optics on Access Networks (FOAN)</a:t>
            </a:r>
            <a:r>
              <a:rPr lang="en-US" sz="1200" dirty="0">
                <a:latin typeface="Arial"/>
                <a:ea typeface="+mj-lt"/>
                <a:cs typeface="+mj-lt"/>
              </a:rPr>
              <a:t>, 16–16. </a:t>
            </a:r>
            <a:r>
              <a:rPr lang="en-US" sz="1200" dirty="0">
                <a:latin typeface="Arial"/>
                <a:ea typeface="+mj-lt"/>
                <a:cs typeface="+mj-lt"/>
                <a:hlinkClick r:id="rId10"/>
              </a:rPr>
              <a:t>https://doi.org/10.1109/FOAN59927.2023.10328082</a:t>
            </a:r>
            <a:endParaRPr lang="en-US" sz="1200" dirty="0">
              <a:latin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[5]</a:t>
            </a:r>
            <a:r>
              <a:rPr lang="en-US" sz="1200" err="1">
                <a:latin typeface="Arial"/>
                <a:cs typeface="Arial"/>
              </a:rPr>
              <a:t>Veigurs</a:t>
            </a:r>
            <a:r>
              <a:rPr lang="en-US" sz="1200" dirty="0">
                <a:latin typeface="Arial"/>
                <a:cs typeface="Arial"/>
              </a:rPr>
              <a:t>, M., </a:t>
            </a:r>
            <a:r>
              <a:rPr lang="en-US" sz="1200" err="1">
                <a:latin typeface="Arial"/>
                <a:cs typeface="Arial"/>
              </a:rPr>
              <a:t>Lasmanis</a:t>
            </a:r>
            <a:r>
              <a:rPr lang="en-US" sz="1200" dirty="0">
                <a:latin typeface="Arial"/>
                <a:cs typeface="Arial"/>
              </a:rPr>
              <a:t>, T., &amp; Romanovs, A. (2024). IT Governance in Critical Sectors: Towards the NIS2 Implementation. </a:t>
            </a:r>
            <a:r>
              <a:rPr lang="en-US" sz="1200" i="1" dirty="0">
                <a:latin typeface="Arial"/>
                <a:cs typeface="Arial"/>
              </a:rPr>
              <a:t>2024 IEEE 65th International Scientific Conference on Information Technology and Management Science of Riga Technical University (ITMS)</a:t>
            </a:r>
            <a:r>
              <a:rPr lang="en-US" sz="1200" dirty="0">
                <a:latin typeface="Arial"/>
                <a:cs typeface="Arial"/>
              </a:rPr>
              <a:t>, 1–7. </a:t>
            </a:r>
            <a:r>
              <a:rPr lang="en-US" sz="1200" dirty="0">
                <a:latin typeface="Arial"/>
                <a:cs typeface="Arial"/>
                <a:hlinkClick r:id="rId11"/>
              </a:rPr>
              <a:t>https://doi.org/10.1109/ITMS64072.2024.10741938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[6]</a:t>
            </a:r>
            <a:r>
              <a:rPr lang="en-US" sz="1200" err="1">
                <a:latin typeface="Arial"/>
                <a:cs typeface="Arial"/>
              </a:rPr>
              <a:t>Besiekierska</a:t>
            </a:r>
            <a:r>
              <a:rPr lang="en-US" sz="1200" dirty="0">
                <a:latin typeface="Arial"/>
                <a:cs typeface="Arial"/>
              </a:rPr>
              <a:t>, A. (2023). Legal Assessment of the National Cybersecurity System in Poland in the Light of the New Developments in the NIS2 Directive. </a:t>
            </a:r>
            <a:r>
              <a:rPr lang="en-US" sz="1200" i="1" dirty="0">
                <a:latin typeface="Arial"/>
                <a:cs typeface="Arial"/>
              </a:rPr>
              <a:t>2023 46th MIPRO ICT and Electronics Convention (MIPRO)</a:t>
            </a:r>
            <a:r>
              <a:rPr lang="en-US" sz="1200" dirty="0">
                <a:latin typeface="Arial"/>
                <a:cs typeface="Arial"/>
              </a:rPr>
              <a:t>, 1474–1477. </a:t>
            </a:r>
            <a:r>
              <a:rPr lang="en-US" sz="1200" dirty="0">
                <a:latin typeface="Arial"/>
                <a:cs typeface="Arial"/>
                <a:hlinkClick r:id="rId12"/>
              </a:rPr>
              <a:t>https://doi.org/10.23919/MIPRO57284.2023.10159958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[7]</a:t>
            </a:r>
            <a:r>
              <a:rPr lang="en-US" sz="1200" dirty="0">
                <a:latin typeface="Arial"/>
                <a:cs typeface="Arial"/>
              </a:rPr>
              <a:t>Parmar, M., &amp; Miles, A. (2024). Cyber Security Frameworks (CSFs): An Assessment Between the NIST CSF v2.0 and EU Standards. </a:t>
            </a:r>
            <a:r>
              <a:rPr lang="en-US" sz="1200" i="1" dirty="0">
                <a:latin typeface="Arial"/>
                <a:cs typeface="Arial"/>
              </a:rPr>
              <a:t>2024 Security for Space Systems (3S)</a:t>
            </a:r>
            <a:r>
              <a:rPr lang="en-US" sz="1200" dirty="0">
                <a:latin typeface="Arial"/>
                <a:cs typeface="Arial"/>
              </a:rPr>
              <a:t>, 1–7. </a:t>
            </a:r>
            <a:r>
              <a:rPr lang="en-US" sz="1200" dirty="0">
                <a:latin typeface="Arial"/>
                <a:cs typeface="Arial"/>
                <a:hlinkClick r:id="rId13"/>
              </a:rPr>
              <a:t>https://doi.org/10.23919/3S60530.2024.10592293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[8]</a:t>
            </a:r>
            <a:r>
              <a:rPr lang="en-US" sz="1200" dirty="0">
                <a:latin typeface="Arial"/>
                <a:cs typeface="Arial"/>
              </a:rPr>
              <a:t>de Moura, R. L., Gonzalez, A., Franqueira, V. N. L., &amp; Maia Neto, A. L. (2020). A Cyber-Security Strategy for Internationally-dispersed Industrial Networks. </a:t>
            </a:r>
            <a:r>
              <a:rPr lang="en-US" sz="1200" i="1" dirty="0">
                <a:latin typeface="Arial"/>
                <a:cs typeface="Arial"/>
              </a:rPr>
              <a:t>2020 International Conference on Computational Science and Computational Intelligence (CSCI)</a:t>
            </a:r>
            <a:r>
              <a:rPr lang="en-US" sz="1200" dirty="0">
                <a:latin typeface="Arial"/>
                <a:cs typeface="Arial"/>
              </a:rPr>
              <a:t>, 62–68. </a:t>
            </a:r>
            <a:r>
              <a:rPr lang="en-US" sz="1200" dirty="0">
                <a:latin typeface="Arial"/>
                <a:cs typeface="Arial"/>
                <a:hlinkClick r:id="rId14"/>
              </a:rPr>
              <a:t>https://doi.org/10.1109/CSCI51800.2020.00018</a:t>
            </a:r>
            <a:r>
              <a:rPr lang="en-US" sz="1200" b="1" dirty="0">
                <a:latin typeface="Arial"/>
                <a:cs typeface="Arial"/>
              </a:rPr>
              <a:t>[9]</a:t>
            </a:r>
            <a:r>
              <a:rPr lang="en-US" sz="1200" err="1">
                <a:latin typeface="Arial"/>
                <a:cs typeface="Arial"/>
              </a:rPr>
              <a:t>Bashofi</a:t>
            </a:r>
            <a:r>
              <a:rPr lang="en-US" sz="1200" dirty="0">
                <a:latin typeface="Arial"/>
                <a:cs typeface="Arial"/>
              </a:rPr>
              <a:t>, I., &amp; Salman, M. (2022). Cybersecurity Maturity Assessment Design Using NISTCSF, CIS CONTROLS v8 and ISO/IEC 27002. </a:t>
            </a:r>
            <a:r>
              <a:rPr lang="en-US" sz="1200" i="1" dirty="0">
                <a:latin typeface="Arial"/>
                <a:cs typeface="Arial"/>
              </a:rPr>
              <a:t>2022 IEEE International Conference on Cybernetics and Computational Intelligence (</a:t>
            </a:r>
            <a:r>
              <a:rPr lang="en-US" sz="1200" i="1" err="1">
                <a:latin typeface="Arial"/>
                <a:cs typeface="Arial"/>
              </a:rPr>
              <a:t>CyberneticsCom</a:t>
            </a:r>
            <a:r>
              <a:rPr lang="en-US" sz="1200" i="1" dirty="0">
                <a:latin typeface="Arial"/>
                <a:cs typeface="Arial"/>
              </a:rPr>
              <a:t>)</a:t>
            </a:r>
            <a:r>
              <a:rPr lang="en-US" sz="1200" dirty="0">
                <a:latin typeface="Arial"/>
                <a:cs typeface="Arial"/>
              </a:rPr>
              <a:t>, 58–62. </a:t>
            </a:r>
            <a:r>
              <a:rPr lang="en-US" sz="1200" dirty="0">
                <a:latin typeface="Arial"/>
                <a:cs typeface="Arial"/>
                <a:hlinkClick r:id="rId15"/>
              </a:rPr>
              <a:t>https://doi.org/10.1109/CyberneticsCom55287.2022.9865640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[10]</a:t>
            </a:r>
            <a:r>
              <a:rPr lang="en-US" sz="1200" err="1">
                <a:latin typeface="Arial"/>
                <a:cs typeface="Arial"/>
              </a:rPr>
              <a:t>Wanecki</a:t>
            </a:r>
            <a:r>
              <a:rPr lang="en-US" sz="1200" dirty="0">
                <a:latin typeface="Arial"/>
                <a:cs typeface="Arial"/>
              </a:rPr>
              <a:t>, P., </a:t>
            </a:r>
            <a:r>
              <a:rPr lang="en-US" sz="1200" err="1">
                <a:latin typeface="Arial"/>
                <a:cs typeface="Arial"/>
              </a:rPr>
              <a:t>Jašek</a:t>
            </a:r>
            <a:r>
              <a:rPr lang="en-US" sz="1200" dirty="0">
                <a:latin typeface="Arial"/>
                <a:cs typeface="Arial"/>
              </a:rPr>
              <a:t>, R., &amp; </a:t>
            </a:r>
            <a:r>
              <a:rPr lang="en-US" sz="1200" err="1">
                <a:latin typeface="Arial"/>
                <a:cs typeface="Arial"/>
              </a:rPr>
              <a:t>Drofova</a:t>
            </a:r>
            <a:r>
              <a:rPr lang="en-US" sz="1200" dirty="0">
                <a:latin typeface="Arial"/>
                <a:cs typeface="Arial"/>
              </a:rPr>
              <a:t>, I. (2023). The Contribution of the European NIS2 Directive to the Design of the Cyber Security Model. </a:t>
            </a:r>
            <a:r>
              <a:rPr lang="en-US" sz="1200" i="1" dirty="0">
                <a:latin typeface="Arial"/>
                <a:cs typeface="Arial"/>
              </a:rPr>
              <a:t>2023 International Conference on Information and Digital Technologies (IDT)</a:t>
            </a:r>
            <a:r>
              <a:rPr lang="en-US" sz="1200" dirty="0">
                <a:latin typeface="Arial"/>
                <a:cs typeface="Arial"/>
              </a:rPr>
              <a:t>, 149–154. </a:t>
            </a:r>
            <a:r>
              <a:rPr lang="en-US" sz="1200" dirty="0">
                <a:latin typeface="Arial"/>
                <a:cs typeface="Arial"/>
                <a:hlinkClick r:id="rId16"/>
              </a:rPr>
              <a:t>https://doi.org/10.1109/IDT59031.2023.10194454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[11]</a:t>
            </a:r>
            <a:r>
              <a:rPr lang="en-US" sz="1200" err="1">
                <a:latin typeface="Arial"/>
                <a:cs typeface="Arial"/>
              </a:rPr>
              <a:t>Veigurs</a:t>
            </a:r>
            <a:r>
              <a:rPr lang="en-US" sz="1200" dirty="0">
                <a:latin typeface="Arial"/>
                <a:cs typeface="Arial"/>
              </a:rPr>
              <a:t>, M., </a:t>
            </a:r>
            <a:r>
              <a:rPr lang="en-US" sz="1200" err="1">
                <a:latin typeface="Arial"/>
                <a:cs typeface="Arial"/>
              </a:rPr>
              <a:t>Lasmanis</a:t>
            </a:r>
            <a:r>
              <a:rPr lang="en-US" sz="1200" dirty="0">
                <a:latin typeface="Arial"/>
                <a:cs typeface="Arial"/>
              </a:rPr>
              <a:t>, T., &amp; Romanovs, A. (2024). IT Governance in Critical Sectors: Towards the NIS2 Implementation. </a:t>
            </a:r>
            <a:r>
              <a:rPr lang="en-US" sz="1200" i="1" dirty="0">
                <a:latin typeface="Arial"/>
                <a:cs typeface="Arial"/>
              </a:rPr>
              <a:t>2024 IEEE 65th International Scientific Conference on Information Technology and Management Science of Riga Technical University (ITMS)</a:t>
            </a:r>
            <a:r>
              <a:rPr lang="en-US" sz="1200" dirty="0">
                <a:latin typeface="Arial"/>
                <a:cs typeface="Arial"/>
              </a:rPr>
              <a:t>, 1–7. </a:t>
            </a:r>
            <a:r>
              <a:rPr lang="en-US" sz="1200" dirty="0">
                <a:latin typeface="Arial"/>
                <a:cs typeface="Arial"/>
                <a:hlinkClick r:id="rId11"/>
              </a:rPr>
              <a:t>https://doi.org/10.1109/ITMS64072.2024.10741938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[12]</a:t>
            </a:r>
            <a:r>
              <a:rPr lang="en-US" sz="1200" dirty="0">
                <a:latin typeface="Arial"/>
                <a:cs typeface="Arial"/>
              </a:rPr>
              <a:t>Drivas, G., Chatzopoulou, A., Maglaras, L., </a:t>
            </a:r>
            <a:r>
              <a:rPr lang="en-US" sz="1200" err="1">
                <a:latin typeface="Arial"/>
                <a:cs typeface="Arial"/>
              </a:rPr>
              <a:t>Lambrinoudakis</a:t>
            </a:r>
            <a:r>
              <a:rPr lang="en-US" sz="1200" dirty="0">
                <a:latin typeface="Arial"/>
                <a:cs typeface="Arial"/>
              </a:rPr>
              <a:t>, C., Cook, A., &amp; Janicke, H. (2020). A NIS Directive Compliant Cybersecurity Maturity Assessment Framework. </a:t>
            </a:r>
            <a:r>
              <a:rPr lang="en-US" sz="1200" i="1" dirty="0">
                <a:latin typeface="Arial"/>
                <a:cs typeface="Arial"/>
              </a:rPr>
              <a:t>2020 IEEE 44th Annual Computers, Software, and Applications Conference (COMPSAC)</a:t>
            </a:r>
            <a:r>
              <a:rPr lang="en-US" sz="1200" dirty="0">
                <a:latin typeface="Arial"/>
                <a:cs typeface="Arial"/>
              </a:rPr>
              <a:t>, 1641–1646. </a:t>
            </a:r>
            <a:r>
              <a:rPr lang="en-US" sz="1200" dirty="0">
                <a:latin typeface="Arial"/>
                <a:cs typeface="Arial"/>
                <a:hlinkClick r:id="rId17"/>
              </a:rPr>
              <a:t>https://doi.org/10.1109/COMPSAC48688.2020.00-20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[13]</a:t>
            </a:r>
            <a:r>
              <a:rPr lang="en-US" sz="1200" err="1">
                <a:latin typeface="Arial"/>
                <a:cs typeface="Arial"/>
              </a:rPr>
              <a:t>Katulić</a:t>
            </a:r>
            <a:r>
              <a:rPr lang="en-US" sz="1200" dirty="0">
                <a:latin typeface="Arial"/>
                <a:cs typeface="Arial"/>
              </a:rPr>
              <a:t>, T. (2018). Transposition of EU network and information security directive into national law. </a:t>
            </a:r>
            <a:r>
              <a:rPr lang="en-US" sz="1200" i="1" dirty="0">
                <a:latin typeface="Arial"/>
                <a:cs typeface="Arial"/>
              </a:rPr>
              <a:t>2018 41st International Convention on Information and Communication Technology, Electronics and Microelectronics (MIPRO)</a:t>
            </a:r>
            <a:r>
              <a:rPr lang="en-US" sz="1200" dirty="0">
                <a:latin typeface="Arial"/>
                <a:cs typeface="Arial"/>
              </a:rPr>
              <a:t>, 1143–1148. </a:t>
            </a:r>
            <a:r>
              <a:rPr lang="en-US" sz="1200" dirty="0">
                <a:latin typeface="Arial"/>
                <a:cs typeface="Arial"/>
                <a:hlinkClick r:id="rId18"/>
              </a:rPr>
              <a:t>https://doi.org/10.23919/MIPRO.2018.8400208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[14]</a:t>
            </a:r>
            <a:r>
              <a:rPr lang="en-US" sz="1200" dirty="0">
                <a:latin typeface="Arial"/>
                <a:cs typeface="Arial"/>
              </a:rPr>
              <a:t>Maglaras, L., Drivas, G., Chouliaras, N., </a:t>
            </a:r>
            <a:r>
              <a:rPr lang="en-US" sz="1200" err="1">
                <a:latin typeface="Arial"/>
                <a:cs typeface="Arial"/>
              </a:rPr>
              <a:t>Boiten</a:t>
            </a:r>
            <a:r>
              <a:rPr lang="en-US" sz="1200" dirty="0">
                <a:latin typeface="Arial"/>
                <a:cs typeface="Arial"/>
              </a:rPr>
              <a:t>, E., </a:t>
            </a:r>
            <a:r>
              <a:rPr lang="en-US" sz="1200" err="1">
                <a:latin typeface="Arial"/>
                <a:cs typeface="Arial"/>
              </a:rPr>
              <a:t>Lambrinoudakis</a:t>
            </a:r>
            <a:r>
              <a:rPr lang="en-US" sz="1200" dirty="0">
                <a:latin typeface="Arial"/>
                <a:cs typeface="Arial"/>
              </a:rPr>
              <a:t>, C., &amp; Ioannidis, S. (2020). Cybersecurity in the Era of Digital Transformation: The case of Greece. </a:t>
            </a:r>
            <a:r>
              <a:rPr lang="en-US" sz="1200" i="1" dirty="0">
                <a:latin typeface="Arial"/>
                <a:cs typeface="Arial"/>
              </a:rPr>
              <a:t>2020 International Conference on Internet of Things and Intelligent Applications (ITIA)</a:t>
            </a:r>
            <a:r>
              <a:rPr lang="en-US" sz="1200" dirty="0">
                <a:latin typeface="Arial"/>
                <a:cs typeface="Arial"/>
              </a:rPr>
              <a:t>, 1–5. </a:t>
            </a:r>
            <a:r>
              <a:rPr lang="en-US" sz="1200" dirty="0">
                <a:latin typeface="Arial"/>
                <a:cs typeface="Arial"/>
                <a:hlinkClick r:id="rId19"/>
              </a:rPr>
              <a:t>https://doi.org/10.1109/ITIA50152.2020.9312297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[15]</a:t>
            </a:r>
            <a:r>
              <a:rPr lang="en-US" sz="1200" dirty="0">
                <a:latin typeface="Arial"/>
                <a:cs typeface="Arial"/>
              </a:rPr>
              <a:t>Centro Nacional de </a:t>
            </a:r>
            <a:r>
              <a:rPr lang="en-US" sz="1200" err="1">
                <a:latin typeface="Arial"/>
                <a:cs typeface="Arial"/>
              </a:rPr>
              <a:t>Cibersegurança</a:t>
            </a:r>
            <a:r>
              <a:rPr lang="en-US" sz="1200" dirty="0">
                <a:latin typeface="Arial"/>
                <a:cs typeface="Arial"/>
              </a:rPr>
              <a:t>. (2024). </a:t>
            </a:r>
            <a:r>
              <a:rPr lang="en-US" sz="1200" err="1">
                <a:latin typeface="Arial"/>
                <a:cs typeface="Arial"/>
              </a:rPr>
              <a:t>Diretiva</a:t>
            </a:r>
            <a:r>
              <a:rPr lang="en-US" sz="1200" dirty="0">
                <a:latin typeface="Arial"/>
                <a:cs typeface="Arial"/>
              </a:rPr>
              <a:t> SRI 2 (NIS 2). </a:t>
            </a:r>
            <a:r>
              <a:rPr lang="en-US" sz="1200" i="1" dirty="0">
                <a:latin typeface="Arial"/>
                <a:cs typeface="Arial"/>
              </a:rPr>
              <a:t>Centro Nacional de </a:t>
            </a:r>
            <a:r>
              <a:rPr lang="en-US" sz="1200" i="1" err="1">
                <a:latin typeface="Arial"/>
                <a:cs typeface="Arial"/>
              </a:rPr>
              <a:t>Cibersegurança</a:t>
            </a:r>
            <a:r>
              <a:rPr lang="en-US" sz="1200" dirty="0">
                <a:latin typeface="Arial"/>
                <a:cs typeface="Arial"/>
              </a:rPr>
              <a:t>. Retrieved from </a:t>
            </a:r>
            <a:r>
              <a:rPr lang="en-US" sz="1200" dirty="0">
                <a:latin typeface="Arial"/>
                <a:cs typeface="Arial"/>
                <a:hlinkClick r:id="rId20"/>
              </a:rPr>
              <a:t>https://www.cncs.gov.pt/pt/diretiva-sri-2-nis-2/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[16]</a:t>
            </a:r>
            <a:r>
              <a:rPr lang="en-US" sz="1200" dirty="0">
                <a:latin typeface="Arial"/>
                <a:cs typeface="Arial"/>
              </a:rPr>
              <a:t>Parliament, T. E., &amp; Union, T. C. O. T. E. (2022). DIRECTIVE (EU) 2022/2555 OF THE EUROPEAN PARLIAMENT AND OF THE COUNCIL. </a:t>
            </a:r>
            <a:r>
              <a:rPr lang="en-US" sz="1200" i="1" dirty="0">
                <a:latin typeface="Arial"/>
                <a:cs typeface="Arial"/>
              </a:rPr>
              <a:t>Official Journal of the European Union</a:t>
            </a:r>
            <a:r>
              <a:rPr lang="en-US" sz="1200" dirty="0">
                <a:latin typeface="Arial"/>
                <a:cs typeface="Arial"/>
              </a:rPr>
              <a:t>.</a:t>
            </a:r>
          </a:p>
          <a:p>
            <a:r>
              <a:rPr lang="en-US" sz="1200" b="1" dirty="0">
                <a:latin typeface="Arial"/>
                <a:cs typeface="Arial"/>
              </a:rPr>
              <a:t>[17]</a:t>
            </a:r>
            <a:r>
              <a:rPr lang="en-US" sz="1200" dirty="0">
                <a:latin typeface="Arial"/>
                <a:cs typeface="Arial"/>
              </a:rPr>
              <a:t>Rayyan Systems Inc. (n.d.). </a:t>
            </a:r>
            <a:r>
              <a:rPr lang="en-US" sz="1200" i="1" dirty="0">
                <a:latin typeface="Arial"/>
                <a:cs typeface="Arial"/>
              </a:rPr>
              <a:t>Rayyan: A systematic review management tool</a:t>
            </a:r>
            <a:r>
              <a:rPr lang="en-US" sz="1200" dirty="0">
                <a:latin typeface="Arial"/>
                <a:cs typeface="Arial"/>
              </a:rPr>
              <a:t>. Retrieved January 14, 2025, from </a:t>
            </a:r>
            <a:r>
              <a:rPr lang="en-US" sz="1200" dirty="0">
                <a:latin typeface="Arial"/>
                <a:cs typeface="Arial"/>
                <a:hlinkClick r:id="rId21"/>
              </a:rPr>
              <a:t>https://new.rayyan.ai/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[18]</a:t>
            </a:r>
            <a:r>
              <a:rPr lang="en-US" sz="1200" dirty="0">
                <a:latin typeface="Arial"/>
                <a:cs typeface="Arial"/>
              </a:rPr>
              <a:t>Junqueira, E., &amp; Silva, L. (n.d.). </a:t>
            </a:r>
            <a:r>
              <a:rPr lang="en-US" sz="1200" i="1" err="1">
                <a:latin typeface="Arial"/>
                <a:cs typeface="Arial"/>
              </a:rPr>
              <a:t>Projeto</a:t>
            </a:r>
            <a:r>
              <a:rPr lang="en-US" sz="1200" i="1" dirty="0">
                <a:latin typeface="Arial"/>
                <a:cs typeface="Arial"/>
              </a:rPr>
              <a:t> no Overleaf</a:t>
            </a:r>
            <a:r>
              <a:rPr lang="en-US" sz="1200" dirty="0">
                <a:latin typeface="Arial"/>
                <a:cs typeface="Arial"/>
              </a:rPr>
              <a:t>. </a:t>
            </a:r>
            <a:r>
              <a:rPr lang="en-US" sz="1200" err="1">
                <a:latin typeface="Arial"/>
                <a:cs typeface="Arial"/>
              </a:rPr>
              <a:t>Recuperado</a:t>
            </a:r>
            <a:r>
              <a:rPr lang="en-US" sz="1200" dirty="0">
                <a:latin typeface="Arial"/>
                <a:cs typeface="Arial"/>
              </a:rPr>
              <a:t> de </a:t>
            </a:r>
            <a:r>
              <a:rPr lang="en-US" sz="1200" dirty="0">
                <a:latin typeface="Arial"/>
                <a:cs typeface="Arial"/>
                <a:hlinkClick r:id="rId22"/>
              </a:rPr>
              <a:t>https://www.overleaf.com/read/hqdddqssbwwk#38f6e1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b="1" dirty="0">
                <a:latin typeface="Arial"/>
                <a:cs typeface="Arial"/>
              </a:rPr>
              <a:t>[19]</a:t>
            </a:r>
            <a:r>
              <a:rPr lang="en-US" sz="1200" err="1">
                <a:latin typeface="Arial"/>
                <a:cs typeface="Arial"/>
              </a:rPr>
              <a:t>Globeteam</a:t>
            </a:r>
            <a:r>
              <a:rPr lang="en-US" sz="1200" dirty="0">
                <a:latin typeface="Arial"/>
                <a:cs typeface="Arial"/>
              </a:rPr>
              <a:t>. (2022). </a:t>
            </a:r>
            <a:r>
              <a:rPr lang="en-US" sz="1200" i="1" dirty="0">
                <a:latin typeface="Arial"/>
                <a:cs typeface="Arial"/>
              </a:rPr>
              <a:t>NIS2 compliance overview</a:t>
            </a:r>
            <a:r>
              <a:rPr lang="en-US" sz="1200" dirty="0">
                <a:latin typeface="Arial"/>
                <a:cs typeface="Arial"/>
              </a:rPr>
              <a:t> [</a:t>
            </a:r>
            <a:r>
              <a:rPr lang="en-US" sz="1200" err="1">
                <a:latin typeface="Arial"/>
                <a:cs typeface="Arial"/>
              </a:rPr>
              <a:t>Imagem</a:t>
            </a:r>
            <a:r>
              <a:rPr lang="en-US" sz="1200" dirty="0">
                <a:latin typeface="Arial"/>
                <a:cs typeface="Arial"/>
              </a:rPr>
              <a:t>]. </a:t>
            </a:r>
            <a:r>
              <a:rPr lang="en-US" sz="1200" err="1">
                <a:latin typeface="Arial"/>
                <a:cs typeface="Arial"/>
              </a:rPr>
              <a:t>Recuperado</a:t>
            </a:r>
            <a:r>
              <a:rPr lang="en-US" sz="1200" dirty="0">
                <a:latin typeface="Arial"/>
                <a:cs typeface="Arial"/>
              </a:rPr>
              <a:t> de </a:t>
            </a:r>
            <a:r>
              <a:rPr lang="en-US" sz="1200" dirty="0">
                <a:latin typeface="Arial"/>
                <a:cs typeface="Arial"/>
                <a:hlinkClick r:id="rId23"/>
              </a:rPr>
              <a:t>https://globeteam.com/wp-content/uploads/2022/06/NIS2-compliance.jpg</a:t>
            </a:r>
            <a:endParaRPr lang="en-US" sz="1200" dirty="0">
              <a:latin typeface="Arial"/>
              <a:cs typeface="Arial"/>
            </a:endParaRPr>
          </a:p>
          <a:p>
            <a:r>
              <a:rPr lang="en-US" sz="1200" dirty="0">
                <a:latin typeface="Arial"/>
                <a:cs typeface="Arial"/>
              </a:rPr>
              <a:t>[20</a:t>
            </a:r>
            <a:r>
              <a:rPr lang="en-US" sz="1200" b="1" dirty="0">
                <a:latin typeface="Arial"/>
                <a:cs typeface="Arial"/>
              </a:rPr>
              <a:t>]</a:t>
            </a:r>
            <a:r>
              <a:rPr lang="en-US" sz="1200" dirty="0">
                <a:latin typeface="Arial"/>
                <a:cs typeface="Arial"/>
              </a:rPr>
              <a:t>C4SAM. (2023). </a:t>
            </a:r>
            <a:r>
              <a:rPr lang="en-US" sz="1200" i="1" dirty="0">
                <a:latin typeface="Arial"/>
                <a:cs typeface="Arial"/>
              </a:rPr>
              <a:t>NIS 2 overview</a:t>
            </a:r>
            <a:r>
              <a:rPr lang="en-US" sz="1200" dirty="0">
                <a:latin typeface="Arial"/>
                <a:cs typeface="Arial"/>
              </a:rPr>
              <a:t> [</a:t>
            </a:r>
            <a:r>
              <a:rPr lang="en-US" sz="1200" err="1">
                <a:latin typeface="Arial"/>
                <a:cs typeface="Arial"/>
              </a:rPr>
              <a:t>Imagem</a:t>
            </a:r>
            <a:r>
              <a:rPr lang="en-US" sz="1200" dirty="0">
                <a:latin typeface="Arial"/>
                <a:cs typeface="Arial"/>
              </a:rPr>
              <a:t>]. </a:t>
            </a:r>
            <a:r>
              <a:rPr lang="en-US" sz="1200" err="1">
                <a:latin typeface="Arial"/>
                <a:cs typeface="Arial"/>
              </a:rPr>
              <a:t>Recuperado</a:t>
            </a:r>
            <a:r>
              <a:rPr lang="en-US" sz="1200" dirty="0">
                <a:latin typeface="Arial"/>
                <a:cs typeface="Arial"/>
              </a:rPr>
              <a:t> de </a:t>
            </a:r>
            <a:r>
              <a:rPr lang="en-US" sz="1200" dirty="0">
                <a:latin typeface="Arial"/>
                <a:cs typeface="Arial"/>
                <a:hlinkClick r:id="rId24"/>
              </a:rPr>
              <a:t>https://www.c4sam.com/wp-content/uploads/2023/01/NIS-2.png</a:t>
            </a:r>
            <a:endParaRPr lang="en-US" sz="1200" dirty="0">
              <a:latin typeface="Arial"/>
              <a:cs typeface="Arial"/>
            </a:endParaRPr>
          </a:p>
          <a:p>
            <a:endParaRPr lang="en-US" sz="1200" dirty="0">
              <a:latin typeface="Arial"/>
              <a:cs typeface="Arial"/>
            </a:endParaRPr>
          </a:p>
          <a:p>
            <a:endParaRPr lang="en-US" sz="1200" dirty="0">
              <a:latin typeface="Arial"/>
              <a:cs typeface="Arial"/>
            </a:endParaRPr>
          </a:p>
          <a:p>
            <a:endParaRPr lang="en-US" sz="1200" dirty="0">
              <a:latin typeface="Arial"/>
              <a:cs typeface="Arial"/>
            </a:endParaRPr>
          </a:p>
          <a:p>
            <a:endParaRPr lang="en-US" sz="1200" dirty="0">
              <a:latin typeface="Arial"/>
              <a:cs typeface="Arial"/>
            </a:endParaRPr>
          </a:p>
          <a:p>
            <a:endParaRPr lang="en-US" sz="1200" dirty="0">
              <a:latin typeface="Arial"/>
              <a:cs typeface="Arial"/>
            </a:endParaRPr>
          </a:p>
          <a:p>
            <a:endParaRPr lang="en-US" sz="1200" dirty="0">
              <a:latin typeface="Arial"/>
              <a:cs typeface="Arial"/>
            </a:endParaRPr>
          </a:p>
          <a:p>
            <a:endParaRPr lang="en-US" sz="1200" dirty="0">
              <a:latin typeface="Arial"/>
              <a:cs typeface="Arial"/>
            </a:endParaRPr>
          </a:p>
          <a:p>
            <a:endParaRPr lang="en-US" sz="1200" dirty="0">
              <a:latin typeface="Arial"/>
              <a:cs typeface="Arial"/>
            </a:endParaRPr>
          </a:p>
          <a:p>
            <a:endParaRPr lang="en-US" sz="1200" dirty="0">
              <a:latin typeface="Arial"/>
              <a:cs typeface="Arial"/>
            </a:endParaRPr>
          </a:p>
          <a:p>
            <a:endParaRPr lang="en-US" sz="1200" dirty="0">
              <a:latin typeface="Arial"/>
              <a:cs typeface="Arial"/>
            </a:endParaRPr>
          </a:p>
          <a:p>
            <a:endParaRPr lang="en-US" sz="1200" dirty="0">
              <a:latin typeface="Arial"/>
            </a:endParaRPr>
          </a:p>
          <a:p>
            <a:endParaRPr lang="en-US" sz="12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2807682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5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Agend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algn="ctr"/>
            <a:r>
              <a:rPr lang="pt-PT" b="1">
                <a:solidFill>
                  <a:srgbClr val="E8641E"/>
                </a:solidFill>
                <a:latin typeface="Arial"/>
              </a:rPr>
              <a:t>Resumo</a:t>
            </a:r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68" name="Introdução (1-2 slides max.) (âmbito e motivação)…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 lIns="45719" tIns="45720" rIns="45719" bIns="45720" anchor="t">
            <a:normAutofit/>
          </a:bodyPr>
          <a:lstStyle/>
          <a:p>
            <a:pPr defTabSz="1645919">
              <a:defRPr sz="4769"/>
            </a:pPr>
            <a:r>
              <a:rPr lang="pt-PT" sz="4750" b="1" dirty="0">
                <a:latin typeface="Arial"/>
              </a:rPr>
              <a:t>Introdução.</a:t>
            </a:r>
            <a:endParaRPr lang="pt-PT" sz="4750" dirty="0">
              <a:latin typeface="Arial"/>
              <a:ea typeface="+mj-lt"/>
              <a:cs typeface="+mj-lt"/>
            </a:endParaRPr>
          </a:p>
          <a:p>
            <a:pPr defTabSz="1645919">
              <a:defRPr sz="4769"/>
            </a:pPr>
            <a:r>
              <a:rPr lang="en-US" sz="4750" b="1" dirty="0">
                <a:latin typeface="Arial"/>
              </a:rPr>
              <a:t>Estado de Arte.</a:t>
            </a:r>
          </a:p>
          <a:p>
            <a:pPr defTabSz="1645919">
              <a:defRPr sz="4769"/>
            </a:pPr>
            <a:r>
              <a:rPr lang="en-US" sz="4750" b="1" dirty="0">
                <a:latin typeface="Arial"/>
              </a:rPr>
              <a:t>...</a:t>
            </a:r>
          </a:p>
          <a:p>
            <a:pPr defTabSz="1645919">
              <a:defRPr sz="4769"/>
            </a:pPr>
            <a:r>
              <a:rPr lang="en-US" sz="4750" b="1" dirty="0">
                <a:latin typeface="Arial"/>
              </a:rPr>
              <a:t>...</a:t>
            </a:r>
          </a:p>
          <a:p>
            <a:pPr defTabSz="1645919">
              <a:defRPr sz="4769"/>
            </a:pPr>
            <a:r>
              <a:rPr lang="en-US" sz="4750" b="1" dirty="0">
                <a:latin typeface="Arial"/>
              </a:rPr>
              <a:t>...</a:t>
            </a:r>
          </a:p>
          <a:p>
            <a:pPr defTabSz="1645919">
              <a:defRPr sz="4769"/>
            </a:pPr>
            <a:r>
              <a:rPr lang="en-US" sz="4700" b="1" dirty="0">
                <a:latin typeface="Arial"/>
                <a:cs typeface="Arial"/>
              </a:rPr>
              <a:t>…</a:t>
            </a:r>
          </a:p>
          <a:p>
            <a:pPr defTabSz="1645919">
              <a:defRPr sz="4769"/>
            </a:pPr>
            <a:r>
              <a:rPr lang="en-US" sz="4700" b="1" dirty="0" err="1">
                <a:latin typeface="Arial"/>
                <a:cs typeface="Arial"/>
              </a:rPr>
              <a:t>Demonstração</a:t>
            </a:r>
            <a:r>
              <a:rPr lang="en-US" sz="4700" b="1" dirty="0">
                <a:latin typeface="Arial"/>
                <a:cs typeface="Arial"/>
              </a:rPr>
              <a:t> </a:t>
            </a:r>
            <a:r>
              <a:rPr lang="en-US" sz="4700" b="1" dirty="0" err="1">
                <a:latin typeface="Arial"/>
                <a:cs typeface="Arial"/>
              </a:rPr>
              <a:t>Prática</a:t>
            </a:r>
            <a:r>
              <a:rPr lang="en-US" sz="4700" b="1" dirty="0">
                <a:latin typeface="Arial"/>
                <a:cs typeface="Arial"/>
              </a:rPr>
              <a:t>.</a:t>
            </a:r>
          </a:p>
          <a:p>
            <a:pPr defTabSz="1645919">
              <a:defRPr sz="4769"/>
            </a:pPr>
            <a:r>
              <a:rPr lang="pt-PT" sz="4750" b="1" dirty="0">
                <a:latin typeface="Arial"/>
              </a:rPr>
              <a:t>Conclusão.</a:t>
            </a:r>
            <a:endParaRPr lang="en-US" sz="4750" dirty="0">
              <a:latin typeface="Arial"/>
            </a:endParaRPr>
          </a:p>
          <a:p>
            <a:pPr defTabSz="1645919">
              <a:defRPr sz="4769"/>
            </a:pPr>
            <a:r>
              <a:rPr lang="en-US" sz="4750" b="1" dirty="0" err="1">
                <a:latin typeface="Arial"/>
              </a:rPr>
              <a:t>Bibliografia</a:t>
            </a:r>
            <a:r>
              <a:rPr lang="en-US" sz="4750" b="1" dirty="0">
                <a:latin typeface="Arial"/>
              </a:rPr>
              <a:t>.</a:t>
            </a:r>
            <a:endParaRPr lang="en-US" sz="4750" dirty="0">
              <a:latin typeface="Arial"/>
            </a:endParaRPr>
          </a:p>
          <a:p>
            <a:pPr marL="387985" indent="-387985" defTabSz="1645919">
              <a:lnSpc>
                <a:spcPct val="150000"/>
              </a:lnSpc>
              <a:spcBef>
                <a:spcPts val="1800"/>
              </a:spcBef>
              <a:defRPr sz="4769"/>
            </a:pPr>
            <a:endParaRPr sz="4750" dirty="0">
              <a:latin typeface="Arial"/>
            </a:endParaRPr>
          </a:p>
        </p:txBody>
      </p:sp>
    </p:spTree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IM"/>
          <p:cNvSpPr txBox="1">
            <a:spLocks noGrp="1"/>
          </p:cNvSpPr>
          <p:nvPr>
            <p:ph type="title"/>
          </p:nvPr>
        </p:nvSpPr>
        <p:spPr>
          <a:xfrm>
            <a:off x="10111964" y="393274"/>
            <a:ext cx="13074402" cy="3016250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r>
              <a:rPr lang="en-US" dirty="0"/>
              <a:t>Fim</a:t>
            </a:r>
          </a:p>
        </p:txBody>
      </p:sp>
      <p:pic>
        <p:nvPicPr>
          <p:cNvPr id="3" name="Picture 2" descr="A person sitting at a table&#10;&#10;Description automatically generated">
            <a:extLst>
              <a:ext uri="{FF2B5EF4-FFF2-40B4-BE49-F238E27FC236}">
                <a16:creationId xmlns:a16="http://schemas.microsoft.com/office/drawing/2014/main" id="{11DC9330-9F04-89A0-8A13-F202057E2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1179" y="3771356"/>
            <a:ext cx="6840747" cy="6716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E5CC28-1559-374E-EEF1-7AA57BBC485D}"/>
              </a:ext>
            </a:extLst>
          </p:cNvPr>
          <p:cNvSpPr txBox="1"/>
          <p:nvPr/>
        </p:nvSpPr>
        <p:spPr>
          <a:xfrm>
            <a:off x="17473750" y="10454226"/>
            <a:ext cx="6251565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Arial"/>
                <a:ea typeface="+mj-lt"/>
                <a:cs typeface="+mj-lt"/>
              </a:rPr>
              <a:t>Fig. 13. Eduardo Junqueira ERSC</a:t>
            </a:r>
            <a:endParaRPr lang="en-US" b="1">
              <a:solidFill>
                <a:schemeClr val="bg1"/>
              </a:solidFill>
              <a:latin typeface="Arial"/>
            </a:endParaRPr>
          </a:p>
        </p:txBody>
      </p:sp>
    </p:spTree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1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Introduçã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algn="ctr"/>
            <a:r>
              <a:rPr lang="en-US" b="1" err="1">
                <a:solidFill>
                  <a:srgbClr val="E8641E"/>
                </a:solidFill>
                <a:latin typeface="Arial"/>
              </a:rPr>
              <a:t>Introdução</a:t>
            </a:r>
            <a:endParaRPr lang="en-US" b="1" i="1" err="1">
              <a:solidFill>
                <a:srgbClr val="E8641E"/>
              </a:solidFill>
              <a:latin typeface="Arial"/>
            </a:endParaRP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75" name="Body Level One…"/>
          <p:cNvSpPr txBox="1">
            <a:spLocks noGrp="1"/>
          </p:cNvSpPr>
          <p:nvPr>
            <p:ph type="body" idx="13"/>
          </p:nvPr>
        </p:nvSpPr>
        <p:spPr>
          <a:xfrm>
            <a:off x="1219200" y="2982686"/>
            <a:ext cx="21945600" cy="9315099"/>
          </a:xfrm>
          <a:prstGeom prst="rect">
            <a:avLst/>
          </a:prstGeom>
        </p:spPr>
        <p:txBody>
          <a:bodyPr lIns="45719" tIns="45720" rIns="45719" bIns="45720" anchor="t">
            <a:noAutofit/>
          </a:bodyPr>
          <a:lstStyle/>
          <a:p>
            <a:r>
              <a:rPr lang="en-US" sz="8000" dirty="0">
                <a:latin typeface="Arial"/>
              </a:rPr>
              <a:t>….</a:t>
            </a:r>
          </a:p>
        </p:txBody>
      </p:sp>
    </p:spTree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1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Introdução"/>
          <p:cNvSpPr txBox="1">
            <a:spLocks noGrp="1"/>
          </p:cNvSpPr>
          <p:nvPr>
            <p:ph type="title"/>
          </p:nvPr>
        </p:nvSpPr>
        <p:spPr>
          <a:xfrm>
            <a:off x="716663" y="6215"/>
            <a:ext cx="6634512" cy="2671193"/>
          </a:xfrm>
          <a:prstGeom prst="rect">
            <a:avLst/>
          </a:prstGeom>
        </p:spPr>
        <p:txBody>
          <a:bodyPr lIns="45719" tIns="45720" rIns="45719" bIns="45720" anchor="ctr">
            <a:normAutofit fontScale="90000"/>
          </a:bodyPr>
          <a:lstStyle/>
          <a:p>
            <a:pPr algn="ctr"/>
            <a:br>
              <a:rPr lang="en-US" b="1">
                <a:solidFill>
                  <a:srgbClr val="E8641E"/>
                </a:solidFill>
                <a:latin typeface="Arial"/>
              </a:rPr>
            </a:br>
            <a:r>
              <a:rPr lang="en-US" b="1">
                <a:solidFill>
                  <a:srgbClr val="E8641E"/>
                </a:solidFill>
                <a:latin typeface="Arial"/>
              </a:rPr>
              <a:t>Linha Temporal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AE9848-D3F6-1408-782E-11949687A56A}"/>
              </a:ext>
            </a:extLst>
          </p:cNvPr>
          <p:cNvSpPr txBox="1"/>
          <p:nvPr/>
        </p:nvSpPr>
        <p:spPr>
          <a:xfrm>
            <a:off x="1538999" y="3894152"/>
            <a:ext cx="5853844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latin typeface="Arial"/>
              </a:rPr>
              <a:t>…..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B862A1-59C2-E647-B39D-0AC7827B9BF6}"/>
              </a:ext>
            </a:extLst>
          </p:cNvPr>
          <p:cNvSpPr txBox="1"/>
          <p:nvPr/>
        </p:nvSpPr>
        <p:spPr>
          <a:xfrm>
            <a:off x="16376439" y="12334683"/>
            <a:ext cx="7036424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Arial"/>
                <a:ea typeface="+mj-lt"/>
                <a:cs typeface="+mj-lt"/>
              </a:rPr>
              <a:t>Fig. 1. Linha temporal da NIS e NIS 2 </a:t>
            </a:r>
            <a:r>
              <a:rPr lang="en-US" b="1">
                <a:latin typeface="Arial"/>
                <a:ea typeface="+mj-lt"/>
                <a:cs typeface="+mj-lt"/>
              </a:rPr>
              <a:t>[3]</a:t>
            </a:r>
            <a:r>
              <a:rPr lang="en-US">
                <a:latin typeface="Arial"/>
                <a:ea typeface="+mj-lt"/>
                <a:cs typeface="+mj-lt"/>
              </a:rPr>
              <a:t>.</a:t>
            </a:r>
            <a:endParaRPr lang="en-US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06365719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Trabalhos Relacionados"/>
          <p:cNvSpPr txBox="1">
            <a:spLocks noGrp="1"/>
          </p:cNvSpPr>
          <p:nvPr>
            <p:ph type="title"/>
          </p:nvPr>
        </p:nvSpPr>
        <p:spPr>
          <a:xfrm>
            <a:off x="1219200" y="438150"/>
            <a:ext cx="22057658" cy="232148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algn="ctr"/>
            <a:r>
              <a:rPr lang="pt-PT" b="1" dirty="0">
                <a:solidFill>
                  <a:srgbClr val="E8641E"/>
                </a:solidFill>
                <a:latin typeface="Arial"/>
              </a:rPr>
              <a:t>Estado de Arte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82" name="Body Level One…"/>
          <p:cNvSpPr txBox="1">
            <a:spLocks noGrp="1"/>
          </p:cNvSpPr>
          <p:nvPr>
            <p:ph type="body" idx="13"/>
          </p:nvPr>
        </p:nvSpPr>
        <p:spPr>
          <a:xfrm>
            <a:off x="1219200" y="2442261"/>
            <a:ext cx="11807882" cy="9881105"/>
          </a:xfrm>
          <a:prstGeom prst="rect">
            <a:avLst/>
          </a:prstGeom>
        </p:spPr>
        <p:txBody>
          <a:bodyPr lIns="45719" tIns="45720" rIns="45719" bIns="45720" anchor="t">
            <a:normAutofit/>
          </a:bodyPr>
          <a:lstStyle/>
          <a:p>
            <a:r>
              <a:rPr lang="en-US" dirty="0">
                <a:latin typeface="Arial"/>
                <a:ea typeface="+mj-lt"/>
                <a:cs typeface="+mj-lt"/>
              </a:rPr>
              <a:t>…..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D68668-2DFD-055B-5D81-15A955A83717}"/>
              </a:ext>
            </a:extLst>
          </p:cNvPr>
          <p:cNvSpPr txBox="1"/>
          <p:nvPr/>
        </p:nvSpPr>
        <p:spPr>
          <a:xfrm>
            <a:off x="16027490" y="11595731"/>
            <a:ext cx="1100394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Fig. 6. NIS 2 </a:t>
            </a:r>
            <a:r>
              <a:rPr lang="en-US" b="1" dirty="0">
                <a:latin typeface="Arial"/>
                <a:cs typeface="Arial"/>
              </a:rPr>
              <a:t>[19].</a:t>
            </a:r>
            <a:endParaRPr lang="en-US" sz="28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459113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 defTabSz="1481401">
              <a:defRPr sz="9720"/>
            </a:lvl1pPr>
          </a:lstStyle>
          <a:p>
            <a:pPr algn="ctr"/>
            <a:r>
              <a:rPr lang="pt-PT" sz="12000" b="1" dirty="0">
                <a:solidFill>
                  <a:srgbClr val="E8641E"/>
                </a:solidFill>
                <a:latin typeface="Arial"/>
              </a:rPr>
              <a:t>....</a:t>
            </a:r>
            <a:endParaRPr lang="en-US" dirty="0"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idx="13"/>
          </p:nvPr>
        </p:nvSpPr>
        <p:spPr>
          <a:xfrm>
            <a:off x="834893" y="2863786"/>
            <a:ext cx="14306056" cy="9860983"/>
          </a:xfrm>
          <a:prstGeom prst="rect">
            <a:avLst/>
          </a:prstGeom>
        </p:spPr>
        <p:txBody>
          <a:bodyPr lIns="45719" tIns="45720" rIns="45719" bIns="45720" anchor="t">
            <a:normAutofit/>
          </a:bodyPr>
          <a:lstStyle/>
          <a:p>
            <a:endParaRPr lang="en-US" sz="5900" dirty="0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3556F0-0F3C-411F-2A23-1ECECA5B34DF}"/>
              </a:ext>
            </a:extLst>
          </p:cNvPr>
          <p:cNvSpPr txBox="1"/>
          <p:nvPr/>
        </p:nvSpPr>
        <p:spPr>
          <a:xfrm>
            <a:off x="16843544" y="11574789"/>
            <a:ext cx="414594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Arial"/>
                <a:cs typeface="Arial"/>
              </a:rPr>
              <a:t>Fig. 7.  NIS </a:t>
            </a:r>
            <a:endParaRPr lang="en-US" b="1">
              <a:latin typeface="Arial"/>
              <a:cs typeface="Arial"/>
            </a:endParaRPr>
          </a:p>
        </p:txBody>
      </p:sp>
    </p:spTree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 defTabSz="1481401">
              <a:defRPr sz="9720"/>
            </a:lvl1pPr>
          </a:lstStyle>
          <a:p>
            <a:pPr algn="ctr"/>
            <a:r>
              <a:rPr lang="pt-PT" sz="12000" b="1" dirty="0">
                <a:solidFill>
                  <a:srgbClr val="E8641E"/>
                </a:solidFill>
                <a:latin typeface="Arial"/>
              </a:rPr>
              <a:t>           .....</a:t>
            </a:r>
            <a:endParaRPr lang="en-US" dirty="0"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DAA33D-3C5C-018F-0B76-1DD026A4BC9D}"/>
              </a:ext>
            </a:extLst>
          </p:cNvPr>
          <p:cNvSpPr txBox="1"/>
          <p:nvPr/>
        </p:nvSpPr>
        <p:spPr>
          <a:xfrm>
            <a:off x="1036315" y="440541"/>
            <a:ext cx="10295963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>
                <a:latin typeface="Arial"/>
              </a:rPr>
              <a:t>….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E788C8-7F01-FA6A-6B24-1B767C69CA31}"/>
              </a:ext>
            </a:extLst>
          </p:cNvPr>
          <p:cNvSpPr txBox="1"/>
          <p:nvPr/>
        </p:nvSpPr>
        <p:spPr>
          <a:xfrm>
            <a:off x="12355625" y="11036295"/>
            <a:ext cx="10680286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Arial"/>
                <a:ea typeface="+mj-lt"/>
                <a:cs typeface="+mj-lt"/>
              </a:rPr>
              <a:t>Fig. 8. Este </a:t>
            </a:r>
            <a:r>
              <a:rPr lang="en-US" err="1">
                <a:latin typeface="Arial"/>
                <a:ea typeface="+mj-lt"/>
                <a:cs typeface="+mj-lt"/>
              </a:rPr>
              <a:t>diagrama</a:t>
            </a:r>
            <a:r>
              <a:rPr lang="en-US">
                <a:latin typeface="Arial"/>
                <a:ea typeface="+mj-lt"/>
                <a:cs typeface="+mj-lt"/>
              </a:rPr>
              <a:t> </a:t>
            </a:r>
            <a:r>
              <a:rPr lang="en-US" err="1">
                <a:latin typeface="Arial"/>
                <a:ea typeface="+mj-lt"/>
                <a:cs typeface="+mj-lt"/>
              </a:rPr>
              <a:t>explora</a:t>
            </a:r>
            <a:r>
              <a:rPr lang="en-US">
                <a:latin typeface="Arial"/>
                <a:ea typeface="+mj-lt"/>
                <a:cs typeface="+mj-lt"/>
              </a:rPr>
              <a:t> as </a:t>
            </a:r>
            <a:r>
              <a:rPr lang="en-US" err="1">
                <a:latin typeface="Arial"/>
                <a:ea typeface="+mj-lt"/>
                <a:cs typeface="+mj-lt"/>
              </a:rPr>
              <a:t>diferentes</a:t>
            </a:r>
            <a:r>
              <a:rPr lang="en-US">
                <a:latin typeface="Arial"/>
                <a:ea typeface="+mj-lt"/>
                <a:cs typeface="+mj-lt"/>
              </a:rPr>
              <a:t> </a:t>
            </a:r>
            <a:r>
              <a:rPr lang="en-US" err="1">
                <a:latin typeface="Arial"/>
                <a:ea typeface="+mj-lt"/>
                <a:cs typeface="+mj-lt"/>
              </a:rPr>
              <a:t>camadas</a:t>
            </a:r>
            <a:r>
              <a:rPr lang="en-US">
                <a:latin typeface="Arial"/>
                <a:ea typeface="+mj-lt"/>
                <a:cs typeface="+mj-lt"/>
              </a:rPr>
              <a:t> da NIS</a:t>
            </a:r>
            <a:r>
              <a:rPr lang="en-US" b="1">
                <a:latin typeface="Arial"/>
                <a:ea typeface="+mj-lt"/>
                <a:cs typeface="+mj-lt"/>
              </a:rPr>
              <a:t>[6] [2].</a:t>
            </a:r>
            <a:endParaRPr lang="en-US" b="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0857487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 defTabSz="1481401">
              <a:defRPr sz="9720"/>
            </a:lvl1pPr>
          </a:lstStyle>
          <a:p>
            <a:r>
              <a:rPr lang="pt-PT" sz="12000" b="1" dirty="0">
                <a:solidFill>
                  <a:srgbClr val="E8641E"/>
                </a:solidFill>
                <a:latin typeface="Arial"/>
              </a:rPr>
              <a:t>Conclusão sobre a</a:t>
            </a:r>
            <a:endParaRPr lang="en-US" dirty="0"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 lIns="45718" tIns="45720" rIns="45718" bIns="45720" anchor="t">
            <a:normAutofit/>
          </a:bodyPr>
          <a:lstStyle/>
          <a:p>
            <a:endParaRPr lang="en-US" sz="4800" dirty="0">
              <a:solidFill>
                <a:srgbClr val="0B0C0C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1633471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Logo_ERSC_900dpi.png" descr="Logo_ERSC_900dpi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0470" y="12843671"/>
            <a:ext cx="4393164" cy="690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ESTG_IPVC.png" descr="ESTG_IPVC.png"/>
          <p:cNvPicPr>
            <a:picLocks noChangeAspect="1"/>
          </p:cNvPicPr>
          <p:nvPr/>
        </p:nvPicPr>
        <p:blipFill>
          <a:blip r:embed="rId6">
            <a:alphaModFix amt="80245"/>
          </a:blip>
          <a:stretch>
            <a:fillRect/>
          </a:stretch>
        </p:blipFill>
        <p:spPr>
          <a:xfrm>
            <a:off x="8569854" y="12627984"/>
            <a:ext cx="2718229" cy="99477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Demonstração/Discussão de Resultados"/>
          <p:cNvSpPr txBox="1">
            <a:spLocks noGrp="1"/>
          </p:cNvSpPr>
          <p:nvPr>
            <p:ph type="title"/>
          </p:nvPr>
        </p:nvSpPr>
        <p:spPr>
          <a:xfrm>
            <a:off x="1219200" y="438150"/>
            <a:ext cx="21945600" cy="2264689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>
            <a:lvl1pPr defTabSz="1481401">
              <a:defRPr sz="9720"/>
            </a:lvl1pPr>
          </a:lstStyle>
          <a:p>
            <a:pPr algn="ctr"/>
            <a:r>
              <a:rPr lang="pt-PT" sz="12000" b="1">
                <a:solidFill>
                  <a:srgbClr val="E8641E"/>
                </a:solidFill>
                <a:latin typeface="Arial"/>
              </a:rPr>
              <a:t>NIS 2 </a:t>
            </a:r>
            <a:endParaRPr lang="en-US"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96" name="Body Level One…"/>
          <p:cNvSpPr txBox="1">
            <a:spLocks noGrp="1"/>
          </p:cNvSpPr>
          <p:nvPr>
            <p:ph type="body" idx="13"/>
          </p:nvPr>
        </p:nvSpPr>
        <p:spPr>
          <a:xfrm>
            <a:off x="1219200" y="2685443"/>
            <a:ext cx="21945600" cy="9988122"/>
          </a:xfrm>
          <a:prstGeom prst="rect">
            <a:avLst/>
          </a:prstGeom>
        </p:spPr>
        <p:txBody>
          <a:bodyPr lIns="45719" tIns="45720" rIns="45719" bIns="45720" anchor="t">
            <a:normAutofit/>
          </a:bodyPr>
          <a:lstStyle/>
          <a:p>
            <a:endParaRPr lang="en-US" sz="40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195057"/>
      </p:ext>
    </p:extLst>
  </p:cSld>
  <p:clrMapOvr>
    <a:masterClrMapping/>
  </p:clrMapOvr>
  <p:transition spd="med"/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7070"/>
      </a:accent1>
      <a:accent2>
        <a:srgbClr val="919191"/>
      </a:accent2>
      <a:accent3>
        <a:srgbClr val="B3B3B3"/>
      </a:accent3>
      <a:accent4>
        <a:srgbClr val="D4D4D4"/>
      </a:accent4>
      <a:accent5>
        <a:srgbClr val="F5F5F5"/>
      </a:accent5>
      <a:accent6>
        <a:srgbClr val="FFFFFF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 Light"/>
        <a:ea typeface="Helvetica Neue Light"/>
        <a:cs typeface="Helvetica Neue Light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 w="12700" cap="flat">
          <a:solidFill>
            <a:schemeClr val="accent4">
              <a:lumOff val="-83000"/>
            </a:schemeClr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89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chemeClr val="accent4">
                <a:lumOff val="-83000"/>
              </a:schemeClr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4">
              <a:lumOff val="-83000"/>
            </a:schemeClr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182889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chemeClr val="accent4">
                <a:lumOff val="-83000"/>
              </a:schemeClr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7070"/>
      </a:accent1>
      <a:accent2>
        <a:srgbClr val="919191"/>
      </a:accent2>
      <a:accent3>
        <a:srgbClr val="B3B3B3"/>
      </a:accent3>
      <a:accent4>
        <a:srgbClr val="D4D4D4"/>
      </a:accent4>
      <a:accent5>
        <a:srgbClr val="F5F5F5"/>
      </a:accent5>
      <a:accent6>
        <a:srgbClr val="FFFFFF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 Light"/>
        <a:ea typeface="Helvetica Neue Light"/>
        <a:cs typeface="Helvetica Neue Light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/>
        </a:solidFill>
        <a:ln w="12700" cap="flat">
          <a:solidFill>
            <a:schemeClr val="accent4">
              <a:lumOff val="-83000"/>
            </a:schemeClr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182889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chemeClr val="accent4">
                <a:lumOff val="-83000"/>
              </a:schemeClr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4">
              <a:lumOff val="-83000"/>
            </a:schemeClr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182889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chemeClr val="accent4">
                <a:lumOff val="-83000"/>
              </a:schemeClr>
            </a:solidFill>
            <a:effectLst/>
            <a:uFillTx/>
            <a:latin typeface="+mj-lt"/>
            <a:ea typeface="+mj-ea"/>
            <a:cs typeface="+mj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1551</Words>
  <Application>Microsoft Macintosh PowerPoint</Application>
  <PresentationFormat>Personalizados</PresentationFormat>
  <Paragraphs>136</Paragraphs>
  <Slides>20</Slides>
  <Notes>20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20</vt:i4>
      </vt:variant>
    </vt:vector>
  </HeadingPairs>
  <TitlesOfParts>
    <vt:vector size="27" baseType="lpstr">
      <vt:lpstr>Arial</vt:lpstr>
      <vt:lpstr>Arial,Sans-Serif</vt:lpstr>
      <vt:lpstr>Calibri</vt:lpstr>
      <vt:lpstr>Helvetica Light</vt:lpstr>
      <vt:lpstr>Helvetica Neue Light</vt:lpstr>
      <vt:lpstr>PCBius</vt:lpstr>
      <vt:lpstr>Office Theme</vt:lpstr>
      <vt:lpstr>Projeto 2</vt:lpstr>
      <vt:lpstr>Resumo</vt:lpstr>
      <vt:lpstr>Introdução</vt:lpstr>
      <vt:lpstr> Linha Temporal</vt:lpstr>
      <vt:lpstr>Estado de Arte</vt:lpstr>
      <vt:lpstr>....</vt:lpstr>
      <vt:lpstr>           .....</vt:lpstr>
      <vt:lpstr>Conclusão sobre a</vt:lpstr>
      <vt:lpstr>NIS 2 </vt:lpstr>
      <vt:lpstr>....</vt:lpstr>
      <vt:lpstr>...</vt:lpstr>
      <vt:lpstr>....</vt:lpstr>
      <vt:lpstr>…..</vt:lpstr>
      <vt:lpstr>…..</vt:lpstr>
      <vt:lpstr>....</vt:lpstr>
      <vt:lpstr>Instância Demonstração</vt:lpstr>
      <vt:lpstr>Ansible Demonstração</vt:lpstr>
      <vt:lpstr>Conclusão</vt:lpstr>
      <vt:lpstr>       Bibliografia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1</dc:title>
  <cp:lastModifiedBy>Junqueira Eduardo (STUD)</cp:lastModifiedBy>
  <cp:revision>161</cp:revision>
  <dcterms:modified xsi:type="dcterms:W3CDTF">2025-06-23T09:47:10Z</dcterms:modified>
</cp:coreProperties>
</file>